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60" r:id="rId5"/>
    <p:sldMasterId id="2147483662" r:id="rId6"/>
    <p:sldMasterId id="2147483664" r:id="rId7"/>
    <p:sldMasterId id="2147483666" r:id="rId8"/>
  </p:sldMasterIdLst>
  <p:notesMasterIdLst>
    <p:notesMasterId r:id="rId20"/>
  </p:notesMasterIdLst>
  <p:sldIdLst>
    <p:sldId id="256" r:id="rId9"/>
    <p:sldId id="260" r:id="rId10"/>
    <p:sldId id="261" r:id="rId11"/>
    <p:sldId id="262" r:id="rId12"/>
    <p:sldId id="265" r:id="rId13"/>
    <p:sldId id="263" r:id="rId14"/>
    <p:sldId id="264" r:id="rId15"/>
    <p:sldId id="266" r:id="rId16"/>
    <p:sldId id="268" r:id="rId17"/>
    <p:sldId id="269" r:id="rId18"/>
    <p:sldId id="270" r:id="rId19"/>
  </p:sldIdLst>
  <p:sldSz cx="14630400" cy="8229600"/>
  <p:notesSz cx="6888163" cy="100203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30" y="58"/>
      </p:cViewPr>
      <p:guideLst>
        <p:guide orient="horz" pos="2592"/>
        <p:guide pos="4608"/>
      </p:guideLst>
    </p:cSldViewPr>
  </p:slideViewPr>
  <p:notesTextViewPr>
    <p:cViewPr>
      <p:scale>
        <a:sx n="3" d="2"/>
        <a:sy n="3" d="2"/>
      </p:scale>
      <p:origin x="0" y="-5"/>
    </p:cViewPr>
  </p:notesTextViewPr>
  <p:sorterViewPr>
    <p:cViewPr varScale="1">
      <p:scale>
        <a:sx n="100" d="100"/>
        <a:sy n="100" d="100"/>
      </p:scale>
      <p:origin x="0" y="-4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557213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it-IT" sz="1300" b="0" strike="noStrike" spc="-1">
                <a:solidFill>
                  <a:schemeClr val="dk1"/>
                </a:solidFill>
                <a:latin typeface="Calibri"/>
              </a:rPr>
              <a:t>Fai clic per spostare la diapositiva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32771" y="3478257"/>
            <a:ext cx="5061866" cy="329506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it-IT" sz="1500" b="0" strike="noStrike" spc="-1">
                <a:solidFill>
                  <a:srgbClr val="000000"/>
                </a:solidFill>
                <a:latin typeface="Arial"/>
              </a:rPr>
              <a:t>Fai clic per modificare il formato delle note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745924" cy="36589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it-IT" sz="1000" spc="-1">
                <a:solidFill>
                  <a:srgbClr val="000000"/>
                </a:solidFill>
                <a:latin typeface="Times New Roman"/>
              </a:rPr>
              <a:t>&lt;intestazione&gt;</a:t>
            </a:r>
          </a:p>
        </p:txBody>
      </p:sp>
      <p:sp>
        <p:nvSpPr>
          <p:cNvPr id="53" name="PlaceHolder 4"/>
          <p:cNvSpPr>
            <a:spLocks noGrp="1"/>
          </p:cNvSpPr>
          <p:nvPr>
            <p:ph type="dt" idx="1"/>
          </p:nvPr>
        </p:nvSpPr>
        <p:spPr>
          <a:xfrm>
            <a:off x="3581483" y="0"/>
            <a:ext cx="2745924" cy="36589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it-IT" sz="10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it-IT"/>
              <a:t>&lt;data/ora&gt;</a:t>
            </a:r>
          </a:p>
        </p:txBody>
      </p:sp>
      <p:sp>
        <p:nvSpPr>
          <p:cNvPr id="54" name="PlaceHolder 5"/>
          <p:cNvSpPr>
            <a:spLocks noGrp="1"/>
          </p:cNvSpPr>
          <p:nvPr>
            <p:ph type="ftr" idx="2"/>
          </p:nvPr>
        </p:nvSpPr>
        <p:spPr>
          <a:xfrm>
            <a:off x="0" y="6956761"/>
            <a:ext cx="2745924" cy="36589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it-IT" sz="10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it-IT"/>
              <a:t>&lt;piè di pagina&gt;</a:t>
            </a:r>
          </a:p>
        </p:txBody>
      </p:sp>
      <p:sp>
        <p:nvSpPr>
          <p:cNvPr id="55" name="PlaceHolder 6"/>
          <p:cNvSpPr>
            <a:spLocks noGrp="1"/>
          </p:cNvSpPr>
          <p:nvPr>
            <p:ph type="sldNum" idx="3"/>
          </p:nvPr>
        </p:nvSpPr>
        <p:spPr>
          <a:xfrm>
            <a:off x="3581483" y="6956761"/>
            <a:ext cx="2745924" cy="36589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it-IT" sz="10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fld id="{FD24799D-C500-466A-8679-799045D6191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159754" indent="-159754" algn="l" defTabSz="914400" rtl="0" eaLnBrk="1" latinLnBrk="0" hangingPunct="1"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/>
          <a:p>
            <a:endParaRPr lang="it-IT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sldNum" idx="4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>
            <a:lvl1pPr indent="0" defTabSz="676290">
              <a:lnSpc>
                <a:spcPct val="100000"/>
              </a:lnSpc>
              <a:buNone/>
              <a:defRPr lang="en-US" sz="13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fld id="{179CC551-0A94-4686-8CA4-3849D89B35F6}" type="slidenum">
              <a:rPr lang="en-US"/>
              <a:pPr/>
              <a:t>1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/>
          <a:p>
            <a:endParaRPr lang="it-IT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sldNum" idx="1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>
            <a:lvl1pPr indent="0" defTabSz="676290">
              <a:lnSpc>
                <a:spcPct val="100000"/>
              </a:lnSpc>
              <a:buNone/>
              <a:defRPr lang="en-US" sz="13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fld id="{C484C6EF-B9D9-4E22-833B-BA5D25634F07}" type="slidenum">
              <a:rPr lang="en-US"/>
              <a:pPr/>
              <a:t>10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/>
          <a:p>
            <a:endParaRPr lang="it-IT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sldNum" idx="1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>
            <a:lvl1pPr indent="0" defTabSz="676290">
              <a:lnSpc>
                <a:spcPct val="100000"/>
              </a:lnSpc>
              <a:buNone/>
              <a:defRPr lang="en-US" sz="13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fld id="{BE3D05F2-3A86-4019-B4A6-7B3D44FAED80}" type="slidenum">
              <a:rPr lang="en-US"/>
              <a:pPr/>
              <a:t>11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/>
          <a:p>
            <a:endParaRPr lang="it-IT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sldNum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>
            <a:lvl1pPr indent="0" defTabSz="676290">
              <a:lnSpc>
                <a:spcPct val="100000"/>
              </a:lnSpc>
              <a:buNone/>
              <a:defRPr lang="en-US" sz="13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fld id="{450A621C-B299-4829-9E1D-D784B1B43CB1}" type="slidenum">
              <a:rPr lang="en-US"/>
              <a:pPr/>
              <a:t>2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/>
          <a:p>
            <a:endParaRPr lang="it-IT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sldNum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>
            <a:lvl1pPr indent="0" defTabSz="676290">
              <a:lnSpc>
                <a:spcPct val="100000"/>
              </a:lnSpc>
              <a:buNone/>
              <a:defRPr lang="en-US" sz="13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fld id="{2CFF8E87-6C75-41F8-84C0-C785C29C8CB8}" type="slidenum">
              <a:rPr lang="en-US"/>
              <a:pPr/>
              <a:t>3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/>
          <a:p>
            <a:endParaRPr lang="it-IT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>
            <a:lvl1pPr indent="0" defTabSz="676290">
              <a:lnSpc>
                <a:spcPct val="100000"/>
              </a:lnSpc>
              <a:buNone/>
              <a:defRPr lang="en-US" sz="13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fld id="{A949EF63-63C0-4006-88D6-9176ED1AFD63}" type="slidenum">
              <a:rPr lang="en-US"/>
              <a:pPr/>
              <a:t>4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/>
          <a:p>
            <a:endParaRPr lang="it-IT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sldNum" idx="13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>
            <a:lvl1pPr indent="0" defTabSz="676290">
              <a:lnSpc>
                <a:spcPct val="100000"/>
              </a:lnSpc>
              <a:buNone/>
              <a:defRPr lang="en-US" sz="13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fld id="{E3648569-0061-405B-9ED3-CF6DD9102617}" type="slidenum">
              <a:rPr lang="en-US"/>
              <a:pPr/>
              <a:t>5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/>
          <a:p>
            <a:endParaRPr lang="it-IT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sldNum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>
            <a:lvl1pPr indent="0" defTabSz="676290">
              <a:lnSpc>
                <a:spcPct val="100000"/>
              </a:lnSpc>
              <a:buNone/>
              <a:defRPr lang="en-US" sz="13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fld id="{49DC6FAE-C870-44D2-A27F-85D32B8FCAD2}" type="slidenum">
              <a:rPr lang="en-US"/>
              <a:pPr/>
              <a:t>6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/>
          <a:p>
            <a:endParaRPr lang="it-IT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>
            <a:lvl1pPr indent="0" defTabSz="676290">
              <a:lnSpc>
                <a:spcPct val="100000"/>
              </a:lnSpc>
              <a:buNone/>
              <a:defRPr lang="en-US" sz="13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fld id="{534946C2-C92A-4CC5-B391-CA84E093804D}" type="slidenum">
              <a:rPr lang="en-US"/>
              <a:pPr/>
              <a:t>7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/>
          <a:p>
            <a:endParaRPr lang="it-IT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sldNum" idx="14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>
            <a:lvl1pPr indent="0" defTabSz="676290">
              <a:lnSpc>
                <a:spcPct val="100000"/>
              </a:lnSpc>
              <a:buNone/>
              <a:defRPr lang="en-US" sz="13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fld id="{C644834E-E104-401B-B506-8D46F6FD4D4D}" type="slidenum">
              <a:rPr lang="en-US"/>
              <a:pPr/>
              <a:t>8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/>
          <a:p>
            <a:endParaRPr lang="it-IT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sldNum" idx="16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66564" tIns="-33282" rIns="66564" bIns="-33282" anchor="t">
            <a:noAutofit/>
          </a:bodyPr>
          <a:lstStyle>
            <a:lvl1pPr indent="0" defTabSz="676290">
              <a:lnSpc>
                <a:spcPct val="100000"/>
              </a:lnSpc>
              <a:buNone/>
              <a:defRPr lang="en-US" sz="13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fld id="{B304D26A-DF59-458A-B345-E836AEAF8E20}" type="slidenum">
              <a:rPr lang="en-US"/>
              <a:pPr/>
              <a:t>9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gamma.app/?utm_source=made-with-gamma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hyperlink" Target="https://gamma.app/?utm_source=made-with-gamma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s://gamma.app/?utm_source=made-with-gamma" TargetMode="Externa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hyperlink" Target="https://gamma.app/?utm_source=made-with-gamma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hyperlink" Target="https://gamma.app/?utm_source=made-with-gamma" TargetMode="Externa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gamma.app/?utm_source=made-with-gamma" TargetMode="Externa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hyperlink" Target="https://gamma.app/?utm_source=made-with-gamma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6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3F3FF">
              <a:alpha val="7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 1" descr="preencoded.png">
            <a:hlinkClick r:id="rId4"/>
          </p:cNvPr>
          <p:cNvPicPr/>
          <p:nvPr/>
        </p:nvPicPr>
        <p:blipFill>
          <a:blip r:embed="rId5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chemeClr val="dk1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solidFill>
                  <a:schemeClr val="dk1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6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3F3FF">
              <a:alpha val="7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Image 1" descr="preencoded.png">
            <a:hlinkClick r:id="rId4"/>
          </p:cNvPr>
          <p:cNvPicPr/>
          <p:nvPr/>
        </p:nvPicPr>
        <p:blipFill>
          <a:blip r:embed="rId5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chemeClr val="dk1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solidFill>
                  <a:schemeClr val="dk1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3F3FF">
              <a:alpha val="7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" name="Image 1" descr="preencoded.png">
            <a:hlinkClick r:id="rId4"/>
          </p:cNvPr>
          <p:cNvPicPr/>
          <p:nvPr/>
        </p:nvPicPr>
        <p:blipFill>
          <a:blip r:embed="rId5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chemeClr val="dk1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solidFill>
                  <a:schemeClr val="dk1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26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3F3FF">
              <a:alpha val="7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" name="Image 1" descr="preencoded.png">
            <a:hlinkClick r:id="rId4"/>
          </p:cNvPr>
          <p:cNvPicPr/>
          <p:nvPr/>
        </p:nvPicPr>
        <p:blipFill>
          <a:blip r:embed="rId5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chemeClr val="dk1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solidFill>
                  <a:schemeClr val="dk1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3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3F3FF">
              <a:alpha val="7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" name="Image 1" descr="preencoded.png">
            <a:hlinkClick r:id="rId4"/>
          </p:cNvPr>
          <p:cNvPicPr/>
          <p:nvPr/>
        </p:nvPicPr>
        <p:blipFill>
          <a:blip r:embed="rId5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chemeClr val="dk1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solidFill>
                  <a:schemeClr val="dk1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36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3F3FF">
              <a:alpha val="7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" name="Image 1" descr="preencoded.png">
            <a:hlinkClick r:id="rId4"/>
          </p:cNvPr>
          <p:cNvPicPr/>
          <p:nvPr/>
        </p:nvPicPr>
        <p:blipFill>
          <a:blip r:embed="rId5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chemeClr val="dk1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solidFill>
                  <a:schemeClr val="dk1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4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3F3FF">
              <a:alpha val="7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" name="Image 1" descr="preencoded.png">
            <a:hlinkClick r:id="rId4"/>
          </p:cNvPr>
          <p:cNvPicPr/>
          <p:nvPr/>
        </p:nvPicPr>
        <p:blipFill>
          <a:blip r:embed="rId5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chemeClr val="dk1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solidFill>
                  <a:schemeClr val="dk1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 1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1106360" cy="8828640"/>
          </a:xfrm>
          <a:prstGeom prst="rect">
            <a:avLst/>
          </a:prstGeom>
          <a:ln w="0">
            <a:noFill/>
          </a:ln>
        </p:spPr>
      </p:pic>
      <p:sp>
        <p:nvSpPr>
          <p:cNvPr id="57" name="Shape 0"/>
          <p:cNvSpPr/>
          <p:nvPr/>
        </p:nvSpPr>
        <p:spPr>
          <a:xfrm>
            <a:off x="0" y="0"/>
            <a:ext cx="14630040" cy="8828640"/>
          </a:xfrm>
          <a:prstGeom prst="rect">
            <a:avLst/>
          </a:prstGeom>
          <a:solidFill>
            <a:srgbClr val="F3F3FF">
              <a:alpha val="8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58" name="Image 0" descr="preencoded.png"/>
          <p:cNvPicPr/>
          <p:nvPr/>
        </p:nvPicPr>
        <p:blipFill>
          <a:blip r:embed="rId4"/>
          <a:stretch/>
        </p:blipFill>
        <p:spPr>
          <a:xfrm>
            <a:off x="9144000" y="0"/>
            <a:ext cx="5486040" cy="8828640"/>
          </a:xfrm>
          <a:prstGeom prst="rect">
            <a:avLst/>
          </a:prstGeom>
          <a:ln w="0">
            <a:noFill/>
          </a:ln>
        </p:spPr>
      </p:pic>
      <p:pic>
        <p:nvPicPr>
          <p:cNvPr id="59" name="Image 1" descr="preencoded.png"/>
          <p:cNvPicPr/>
          <p:nvPr/>
        </p:nvPicPr>
        <p:blipFill>
          <a:blip r:embed="rId5"/>
          <a:stretch/>
        </p:blipFill>
        <p:spPr>
          <a:xfrm>
            <a:off x="9521280" y="1191960"/>
            <a:ext cx="4731840" cy="6588720"/>
          </a:xfrm>
          <a:prstGeom prst="rect">
            <a:avLst/>
          </a:prstGeom>
          <a:ln w="0">
            <a:noFill/>
          </a:ln>
        </p:spPr>
      </p:pic>
      <p:sp>
        <p:nvSpPr>
          <p:cNvPr id="60" name="Text 0"/>
          <p:cNvSpPr/>
          <p:nvPr/>
        </p:nvSpPr>
        <p:spPr>
          <a:xfrm>
            <a:off x="416160" y="2863800"/>
            <a:ext cx="8183880" cy="29142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ts val="4399"/>
              </a:lnSpc>
              <a:tabLst>
                <a:tab pos="0" algn="l"/>
              </a:tabLst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4399"/>
              </a:lnSpc>
              <a:tabLst>
                <a:tab pos="0" algn="l"/>
              </a:tabLst>
            </a:pPr>
            <a:r>
              <a:rPr lang="en-US" sz="4400" b="1" strike="noStrike" spc="-151">
                <a:solidFill>
                  <a:srgbClr val="87599F"/>
                </a:solidFill>
                <a:latin typeface="Nunito Semi Bold"/>
                <a:ea typeface="Nunito Semi Bold"/>
              </a:rPr>
              <a:t>Timing della Chirurgia Bariatrica nel Paziente Oncologico</a:t>
            </a: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Text 2"/>
          <p:cNvSpPr/>
          <p:nvPr/>
        </p:nvSpPr>
        <p:spPr>
          <a:xfrm>
            <a:off x="774000" y="157680"/>
            <a:ext cx="7468200" cy="30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1500" b="1" strike="noStrike" spc="-1">
                <a:solidFill>
                  <a:srgbClr val="046EAE"/>
                </a:solidFill>
                <a:latin typeface="PT Sans"/>
                <a:ea typeface="PT Sans"/>
              </a:rPr>
              <a:t>Congresso Nazionale SICOB Sorrento 29-31 Ottobre 2025</a:t>
            </a: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" name="Immagine 11"/>
          <p:cNvPicPr/>
          <p:nvPr/>
        </p:nvPicPr>
        <p:blipFill>
          <a:blip r:embed="rId6"/>
          <a:stretch/>
        </p:blipFill>
        <p:spPr>
          <a:xfrm>
            <a:off x="2474640" y="4750560"/>
            <a:ext cx="4067280" cy="92376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2" descr="SICOB - Società Italiana di Chirurgia dell'OBesità e delle malattie  metaboliche"/>
          <p:cNvPicPr/>
          <p:nvPr/>
        </p:nvPicPr>
        <p:blipFill>
          <a:blip r:embed="rId7"/>
          <a:stretch/>
        </p:blipFill>
        <p:spPr>
          <a:xfrm>
            <a:off x="257760" y="7371360"/>
            <a:ext cx="8972280" cy="1257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258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3F3FF">
              <a:alpha val="8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Text 1"/>
          <p:cNvSpPr/>
          <p:nvPr/>
        </p:nvSpPr>
        <p:spPr>
          <a:xfrm>
            <a:off x="837720" y="1310400"/>
            <a:ext cx="899964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5499"/>
              </a:lnSpc>
              <a:tabLst>
                <a:tab pos="0" algn="l"/>
              </a:tabLst>
            </a:pPr>
            <a:r>
              <a:rPr lang="en-US" sz="4400" b="0" strike="noStrike" spc="-1">
                <a:solidFill>
                  <a:srgbClr val="87599F"/>
                </a:solidFill>
                <a:latin typeface="Nunito Semi Bold"/>
                <a:ea typeface="Nunito Semi Bold"/>
              </a:rPr>
              <a:t>Key Takeaways</a:t>
            </a: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Shape 2"/>
          <p:cNvSpPr/>
          <p:nvPr/>
        </p:nvSpPr>
        <p:spPr>
          <a:xfrm>
            <a:off x="837720" y="2373480"/>
            <a:ext cx="4158360" cy="3317760"/>
          </a:xfrm>
          <a:prstGeom prst="roundRect">
            <a:avLst>
              <a:gd name="adj" fmla="val 17315"/>
            </a:avLst>
          </a:prstGeom>
          <a:solidFill>
            <a:srgbClr val="F3F3FF"/>
          </a:solidFill>
          <a:ln w="22860">
            <a:solidFill>
              <a:srgbClr val="E0A75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Text 3"/>
          <p:cNvSpPr/>
          <p:nvPr/>
        </p:nvSpPr>
        <p:spPr>
          <a:xfrm>
            <a:off x="1099800" y="2635560"/>
            <a:ext cx="308628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3366"/>
                </a:solidFill>
                <a:latin typeface="Nunito Semi Bold"/>
                <a:ea typeface="Nunito Semi Bold"/>
              </a:rPr>
              <a:t>Individualized Approach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Text 4"/>
          <p:cNvSpPr/>
          <p:nvPr/>
        </p:nvSpPr>
        <p:spPr>
          <a:xfrm>
            <a:off x="1099800" y="3131280"/>
            <a:ext cx="3634200" cy="229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Cancer history is not an absolute contraindication to bariatric surgery. Each case requires multidisciplinary evaluation considering cancer type, stage, and patient factors.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Shape 5"/>
          <p:cNvSpPr/>
          <p:nvPr/>
        </p:nvSpPr>
        <p:spPr>
          <a:xfrm>
            <a:off x="5235840" y="2373480"/>
            <a:ext cx="4158360" cy="3317760"/>
          </a:xfrm>
          <a:prstGeom prst="roundRect">
            <a:avLst>
              <a:gd name="adj" fmla="val 17315"/>
            </a:avLst>
          </a:prstGeom>
          <a:solidFill>
            <a:srgbClr val="F3F3FF"/>
          </a:solidFill>
          <a:ln w="22860">
            <a:solidFill>
              <a:srgbClr val="E0A75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Text 6"/>
          <p:cNvSpPr/>
          <p:nvPr/>
        </p:nvSpPr>
        <p:spPr>
          <a:xfrm>
            <a:off x="5497920" y="2635560"/>
            <a:ext cx="281592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3366"/>
                </a:solidFill>
                <a:latin typeface="Nunito Semi Bold"/>
                <a:ea typeface="Nunito Semi Bold"/>
              </a:rPr>
              <a:t>Timing Flexibility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Text 7"/>
          <p:cNvSpPr/>
          <p:nvPr/>
        </p:nvSpPr>
        <p:spPr>
          <a:xfrm>
            <a:off x="5497920" y="3131280"/>
            <a:ext cx="3634200" cy="191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5-year disease-free survival requirement is outdated. Focus on current cancer status, prognosis, and potential benefits of weight loss.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Shape 8"/>
          <p:cNvSpPr/>
          <p:nvPr/>
        </p:nvSpPr>
        <p:spPr>
          <a:xfrm>
            <a:off x="9633960" y="2373480"/>
            <a:ext cx="4158360" cy="3317760"/>
          </a:xfrm>
          <a:prstGeom prst="roundRect">
            <a:avLst>
              <a:gd name="adj" fmla="val 17315"/>
            </a:avLst>
          </a:prstGeom>
          <a:solidFill>
            <a:srgbClr val="F3F3FF"/>
          </a:solidFill>
          <a:ln w="22860">
            <a:solidFill>
              <a:srgbClr val="E0A75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Text 9"/>
          <p:cNvSpPr/>
          <p:nvPr/>
        </p:nvSpPr>
        <p:spPr>
          <a:xfrm>
            <a:off x="9896040" y="2635560"/>
            <a:ext cx="281592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3366"/>
                </a:solidFill>
                <a:latin typeface="Nunito Semi Bold"/>
                <a:ea typeface="Nunito Semi Bold"/>
              </a:rPr>
              <a:t>Collaborative Care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Text 10"/>
          <p:cNvSpPr/>
          <p:nvPr/>
        </p:nvSpPr>
        <p:spPr>
          <a:xfrm>
            <a:off x="9896040" y="3131280"/>
            <a:ext cx="3634200" cy="191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Close coordination between bariatric and oncology teams is essential for optimal patient outcomes and technical surgical success.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Text 11"/>
          <p:cNvSpPr/>
          <p:nvPr/>
        </p:nvSpPr>
        <p:spPr>
          <a:xfrm>
            <a:off x="837720" y="5960520"/>
            <a:ext cx="1295460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914400">
              <a:lnSpc>
                <a:spcPts val="2999"/>
              </a:lnSpc>
              <a:tabLst>
                <a:tab pos="0" algn="l"/>
              </a:tabLst>
            </a:pP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Further research is needed to evaluate long-term effects of bariatric surgery on cancer patient survival and outcomes.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Text 2"/>
          <p:cNvSpPr/>
          <p:nvPr/>
        </p:nvSpPr>
        <p:spPr>
          <a:xfrm>
            <a:off x="8316000" y="171720"/>
            <a:ext cx="7468200" cy="30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1500" b="1" strike="noStrike" spc="-1">
                <a:solidFill>
                  <a:srgbClr val="046EAE"/>
                </a:solidFill>
                <a:latin typeface="PT Sans"/>
                <a:ea typeface="PT Sans"/>
              </a:rPr>
              <a:t>Congresso Nazionale SICOB Sorrento 29-31 Ottobre 2025</a:t>
            </a: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 1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1106360" cy="8828640"/>
          </a:xfrm>
          <a:prstGeom prst="rect">
            <a:avLst/>
          </a:prstGeom>
          <a:ln w="0">
            <a:noFill/>
          </a:ln>
        </p:spPr>
      </p:pic>
      <p:sp>
        <p:nvSpPr>
          <p:cNvPr id="272" name="Shape 0"/>
          <p:cNvSpPr/>
          <p:nvPr/>
        </p:nvSpPr>
        <p:spPr>
          <a:xfrm>
            <a:off x="0" y="0"/>
            <a:ext cx="14630040" cy="8828640"/>
          </a:xfrm>
          <a:prstGeom prst="rect">
            <a:avLst/>
          </a:prstGeom>
          <a:solidFill>
            <a:srgbClr val="F3F3FF">
              <a:alpha val="8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73" name="Image 0" descr="preencoded.png"/>
          <p:cNvPicPr/>
          <p:nvPr/>
        </p:nvPicPr>
        <p:blipFill>
          <a:blip r:embed="rId4"/>
          <a:stretch/>
        </p:blipFill>
        <p:spPr>
          <a:xfrm>
            <a:off x="9144000" y="0"/>
            <a:ext cx="5486040" cy="8828640"/>
          </a:xfrm>
          <a:prstGeom prst="rect">
            <a:avLst/>
          </a:prstGeom>
          <a:ln w="0">
            <a:noFill/>
          </a:ln>
        </p:spPr>
      </p:pic>
      <p:pic>
        <p:nvPicPr>
          <p:cNvPr id="274" name="Image 1" descr="preencoded.png"/>
          <p:cNvPicPr/>
          <p:nvPr/>
        </p:nvPicPr>
        <p:blipFill>
          <a:blip r:embed="rId5"/>
          <a:stretch/>
        </p:blipFill>
        <p:spPr>
          <a:xfrm>
            <a:off x="9521280" y="1119960"/>
            <a:ext cx="4731840" cy="6588720"/>
          </a:xfrm>
          <a:prstGeom prst="rect">
            <a:avLst/>
          </a:prstGeom>
          <a:ln w="0">
            <a:noFill/>
          </a:ln>
        </p:spPr>
      </p:pic>
      <p:sp>
        <p:nvSpPr>
          <p:cNvPr id="275" name="Text 0"/>
          <p:cNvSpPr/>
          <p:nvPr/>
        </p:nvSpPr>
        <p:spPr>
          <a:xfrm>
            <a:off x="416160" y="2863800"/>
            <a:ext cx="8183880" cy="29142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ts val="4399"/>
              </a:lnSpc>
              <a:tabLst>
                <a:tab pos="0" algn="l"/>
              </a:tabLst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4399"/>
              </a:lnSpc>
              <a:tabLst>
                <a:tab pos="0" algn="l"/>
              </a:tabLst>
            </a:pPr>
            <a:r>
              <a:rPr lang="en-US" sz="4400" b="1" strike="noStrike" spc="-151">
                <a:solidFill>
                  <a:srgbClr val="87599F"/>
                </a:solidFill>
                <a:latin typeface="Nunito Semi Bold"/>
                <a:ea typeface="Nunito Semi Bold"/>
              </a:rPr>
              <a:t>Grazie per l’attenzione</a:t>
            </a: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Text 2"/>
          <p:cNvSpPr/>
          <p:nvPr/>
        </p:nvSpPr>
        <p:spPr>
          <a:xfrm>
            <a:off x="774000" y="157680"/>
            <a:ext cx="7468200" cy="30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1500" b="1" strike="noStrike" spc="-1">
                <a:solidFill>
                  <a:srgbClr val="046EAE"/>
                </a:solidFill>
                <a:latin typeface="PT Sans"/>
                <a:ea typeface="PT Sans"/>
              </a:rPr>
              <a:t>Congresso Nazionale SICOB Sorrento 29-31 Ottobre 2025</a:t>
            </a: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7" name="Immagine 11"/>
          <p:cNvPicPr/>
          <p:nvPr/>
        </p:nvPicPr>
        <p:blipFill>
          <a:blip r:embed="rId6"/>
          <a:stretch/>
        </p:blipFill>
        <p:spPr>
          <a:xfrm>
            <a:off x="2474640" y="4750560"/>
            <a:ext cx="4067280" cy="92376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SICOB - Società Italiana di Chirurgia dell'OBesità e delle malattie  metaboliche"/>
          <p:cNvPicPr/>
          <p:nvPr/>
        </p:nvPicPr>
        <p:blipFill>
          <a:blip r:embed="rId7"/>
          <a:stretch/>
        </p:blipFill>
        <p:spPr>
          <a:xfrm>
            <a:off x="257760" y="7371360"/>
            <a:ext cx="8972280" cy="1257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1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3F3FF">
              <a:alpha val="8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Text 1"/>
          <p:cNvSpPr/>
          <p:nvPr/>
        </p:nvSpPr>
        <p:spPr>
          <a:xfrm>
            <a:off x="837720" y="1540800"/>
            <a:ext cx="1019484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5499"/>
              </a:lnSpc>
              <a:tabLst>
                <a:tab pos="0" algn="l"/>
              </a:tabLst>
            </a:pPr>
            <a:r>
              <a:rPr lang="en-US" sz="4400" b="0" strike="noStrike" spc="-1">
                <a:solidFill>
                  <a:srgbClr val="0056B3"/>
                </a:solidFill>
                <a:latin typeface="Nunito Semi Bold"/>
                <a:ea typeface="Nunito Semi Bold"/>
              </a:rPr>
              <a:t>When Cancer is </a:t>
            </a:r>
            <a:r>
              <a:rPr lang="en-US" sz="4400" b="1" strike="noStrike" spc="-1">
                <a:solidFill>
                  <a:srgbClr val="0056B3"/>
                </a:solidFill>
                <a:latin typeface="Nunito Semi Bold"/>
                <a:ea typeface="Nunito Semi Bold"/>
              </a:rPr>
              <a:t>NOT</a:t>
            </a:r>
            <a:r>
              <a:rPr lang="en-US" sz="4400" b="0" strike="noStrike" spc="-1">
                <a:solidFill>
                  <a:srgbClr val="0056B3"/>
                </a:solidFill>
                <a:latin typeface="Nunito Semi Bold"/>
                <a:ea typeface="Nunito Semi Bold"/>
              </a:rPr>
              <a:t> </a:t>
            </a:r>
            <a:r>
              <a:rPr lang="en-US" sz="4000" b="0" strike="noStrike" spc="-151">
                <a:solidFill>
                  <a:srgbClr val="87599F"/>
                </a:solidFill>
                <a:latin typeface="Nunito Semi Bold"/>
                <a:ea typeface="Nunito Semi Bold"/>
              </a:rPr>
              <a:t>(or may not be) </a:t>
            </a:r>
            <a:r>
              <a:rPr lang="en-US" sz="4400" b="0" strike="noStrike" spc="-1">
                <a:solidFill>
                  <a:srgbClr val="0056B3"/>
                </a:solidFill>
                <a:latin typeface="Nunito Semi Bold"/>
                <a:ea typeface="Nunito Semi Bold"/>
              </a:rPr>
              <a:t>a Contraindication</a:t>
            </a: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Shape 2"/>
          <p:cNvSpPr/>
          <p:nvPr/>
        </p:nvSpPr>
        <p:spPr>
          <a:xfrm>
            <a:off x="837720" y="2603880"/>
            <a:ext cx="4158360" cy="3508920"/>
          </a:xfrm>
          <a:prstGeom prst="roundRect">
            <a:avLst>
              <a:gd name="adj" fmla="val 10232"/>
            </a:avLst>
          </a:prstGeom>
          <a:solidFill>
            <a:srgbClr val="F3F3FF"/>
          </a:solidFill>
          <a:ln w="22860">
            <a:solidFill>
              <a:srgbClr val="2D4DF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Shape 3"/>
          <p:cNvSpPr/>
          <p:nvPr/>
        </p:nvSpPr>
        <p:spPr>
          <a:xfrm>
            <a:off x="1099800" y="2865960"/>
            <a:ext cx="717840" cy="717840"/>
          </a:xfrm>
          <a:prstGeom prst="roundRect">
            <a:avLst>
              <a:gd name="adj" fmla="val 12732932"/>
            </a:avLst>
          </a:prstGeom>
          <a:solidFill>
            <a:srgbClr val="2D4D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5" name="Image 1" descr="preencoded.png"/>
          <p:cNvPicPr/>
          <p:nvPr/>
        </p:nvPicPr>
        <p:blipFill>
          <a:blip r:embed="rId4"/>
          <a:stretch/>
        </p:blipFill>
        <p:spPr>
          <a:xfrm>
            <a:off x="1297440" y="3023280"/>
            <a:ext cx="322920" cy="403560"/>
          </a:xfrm>
          <a:prstGeom prst="rect">
            <a:avLst/>
          </a:prstGeom>
          <a:ln w="0">
            <a:noFill/>
          </a:ln>
        </p:spPr>
      </p:pic>
      <p:sp>
        <p:nvSpPr>
          <p:cNvPr id="116" name="Text 4"/>
          <p:cNvSpPr/>
          <p:nvPr/>
        </p:nvSpPr>
        <p:spPr>
          <a:xfrm>
            <a:off x="1099800" y="3823560"/>
            <a:ext cx="307116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E59400"/>
                </a:solidFill>
                <a:latin typeface="Nunito Semi Bold"/>
                <a:ea typeface="Nunito Semi Bold"/>
              </a:rPr>
              <a:t>Previous Cancer History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 5"/>
          <p:cNvSpPr/>
          <p:nvPr/>
        </p:nvSpPr>
        <p:spPr>
          <a:xfrm>
            <a:off x="1099800" y="4318920"/>
            <a:ext cx="3634200" cy="153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5-year disease-free survival is </a:t>
            </a:r>
            <a:r>
              <a:rPr lang="en-US" sz="1850" b="1" strike="noStrike" spc="-1">
                <a:solidFill>
                  <a:srgbClr val="00002E"/>
                </a:solidFill>
                <a:latin typeface="PT Sans"/>
                <a:ea typeface="PT Sans"/>
              </a:rPr>
              <a:t>not required</a:t>
            </a: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 before bariatric surgery (anymore). Decision based on cancer type and individual risk assessment.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Shape 6"/>
          <p:cNvSpPr/>
          <p:nvPr/>
        </p:nvSpPr>
        <p:spPr>
          <a:xfrm>
            <a:off x="5235840" y="2603880"/>
            <a:ext cx="4158360" cy="3508920"/>
          </a:xfrm>
          <a:prstGeom prst="roundRect">
            <a:avLst>
              <a:gd name="adj" fmla="val 10232"/>
            </a:avLst>
          </a:prstGeom>
          <a:solidFill>
            <a:srgbClr val="F3F3FF"/>
          </a:solidFill>
          <a:ln w="22860">
            <a:solidFill>
              <a:srgbClr val="018CE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Shape 7"/>
          <p:cNvSpPr/>
          <p:nvPr/>
        </p:nvSpPr>
        <p:spPr>
          <a:xfrm>
            <a:off x="5497920" y="2865960"/>
            <a:ext cx="717840" cy="717840"/>
          </a:xfrm>
          <a:prstGeom prst="roundRect">
            <a:avLst>
              <a:gd name="adj" fmla="val 12732932"/>
            </a:avLst>
          </a:prstGeom>
          <a:solidFill>
            <a:srgbClr val="018CE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0" name="Image 2" descr="preencoded.png"/>
          <p:cNvPicPr/>
          <p:nvPr/>
        </p:nvPicPr>
        <p:blipFill>
          <a:blip r:embed="rId5"/>
          <a:stretch/>
        </p:blipFill>
        <p:spPr>
          <a:xfrm>
            <a:off x="5695200" y="3023280"/>
            <a:ext cx="322920" cy="403560"/>
          </a:xfrm>
          <a:prstGeom prst="rect">
            <a:avLst/>
          </a:prstGeom>
          <a:ln w="0">
            <a:noFill/>
          </a:ln>
        </p:spPr>
      </p:pic>
      <p:sp>
        <p:nvSpPr>
          <p:cNvPr id="121" name="Text 8"/>
          <p:cNvSpPr/>
          <p:nvPr/>
        </p:nvSpPr>
        <p:spPr>
          <a:xfrm>
            <a:off x="5497920" y="3823560"/>
            <a:ext cx="281592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E59400"/>
                </a:solidFill>
                <a:latin typeface="Nunito Semi Bold"/>
                <a:ea typeface="Nunito Semi Bold"/>
              </a:rPr>
              <a:t>Concurrent Cancer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 9"/>
          <p:cNvSpPr/>
          <p:nvPr/>
        </p:nvSpPr>
        <p:spPr>
          <a:xfrm>
            <a:off x="5497920" y="4318920"/>
            <a:ext cx="3634200" cy="153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Bariatric surgery may reduce risks of cancer treatments, improve surveillance efforts, and decrease second primary malignancy risk.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Shape 10"/>
          <p:cNvSpPr/>
          <p:nvPr/>
        </p:nvSpPr>
        <p:spPr>
          <a:xfrm>
            <a:off x="9633960" y="2603880"/>
            <a:ext cx="4158360" cy="3508920"/>
          </a:xfrm>
          <a:prstGeom prst="roundRect">
            <a:avLst>
              <a:gd name="adj" fmla="val 10232"/>
            </a:avLst>
          </a:prstGeom>
          <a:solidFill>
            <a:srgbClr val="F3F3FF"/>
          </a:solidFill>
          <a:ln w="22860">
            <a:solidFill>
              <a:srgbClr val="DA33B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Shape 11"/>
          <p:cNvSpPr/>
          <p:nvPr/>
        </p:nvSpPr>
        <p:spPr>
          <a:xfrm>
            <a:off x="9896040" y="2865960"/>
            <a:ext cx="717840" cy="717840"/>
          </a:xfrm>
          <a:prstGeom prst="roundRect">
            <a:avLst>
              <a:gd name="adj" fmla="val 12732932"/>
            </a:avLst>
          </a:prstGeom>
          <a:solidFill>
            <a:srgbClr val="DA33B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5" name="Image 3" descr="preencoded.png"/>
          <p:cNvPicPr/>
          <p:nvPr/>
        </p:nvPicPr>
        <p:blipFill>
          <a:blip r:embed="rId6"/>
          <a:stretch/>
        </p:blipFill>
        <p:spPr>
          <a:xfrm>
            <a:off x="10093320" y="3023280"/>
            <a:ext cx="322920" cy="403560"/>
          </a:xfrm>
          <a:prstGeom prst="rect">
            <a:avLst/>
          </a:prstGeom>
          <a:ln w="0">
            <a:noFill/>
          </a:ln>
        </p:spPr>
      </p:pic>
      <p:sp>
        <p:nvSpPr>
          <p:cNvPr id="126" name="Text 12"/>
          <p:cNvSpPr/>
          <p:nvPr/>
        </p:nvSpPr>
        <p:spPr>
          <a:xfrm>
            <a:off x="9896040" y="3823560"/>
            <a:ext cx="281592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E59400"/>
                </a:solidFill>
                <a:latin typeface="Nunito Semi Bold"/>
                <a:ea typeface="Nunito Semi Bold"/>
              </a:rPr>
              <a:t>Risk Reduction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Text 13"/>
          <p:cNvSpPr/>
          <p:nvPr/>
        </p:nvSpPr>
        <p:spPr>
          <a:xfrm>
            <a:off x="9896040" y="4318920"/>
            <a:ext cx="3634200" cy="153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Studies show 60% decrease in long-term cancer mortality and 24% reduced cancer risk post RYGB.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 2"/>
          <p:cNvSpPr/>
          <p:nvPr/>
        </p:nvSpPr>
        <p:spPr>
          <a:xfrm>
            <a:off x="8316000" y="171720"/>
            <a:ext cx="7468200" cy="30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1500" b="1" strike="noStrike" spc="-1">
                <a:solidFill>
                  <a:srgbClr val="046EAE"/>
                </a:solidFill>
                <a:latin typeface="PT Sans"/>
                <a:ea typeface="PT Sans"/>
              </a:rPr>
              <a:t>Congresso Nazionale SICOB Sorrento 29-31 Ottobre 2025</a:t>
            </a: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CasellaDiTesto 22"/>
          <p:cNvSpPr/>
          <p:nvPr/>
        </p:nvSpPr>
        <p:spPr>
          <a:xfrm>
            <a:off x="1211040" y="7852680"/>
            <a:ext cx="134190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it-IT" sz="1600" b="0" strike="noStrike" spc="-1">
                <a:solidFill>
                  <a:srgbClr val="87599F"/>
                </a:solidFill>
                <a:latin typeface="PT Sans"/>
              </a:rPr>
              <a:t>Gagne DJ, Papasavas PK, Maalouf M, Urbandt JE, Caushaj PF. </a:t>
            </a:r>
            <a:r>
              <a:rPr lang="en-US" sz="1600" b="0" strike="noStrike" spc="-1">
                <a:solidFill>
                  <a:srgbClr val="87599F"/>
                </a:solidFill>
                <a:latin typeface="PT Sans"/>
              </a:rPr>
              <a:t>Obesity surgery and malignancy: our experience after 1500 cases. </a:t>
            </a:r>
            <a:r>
              <a:rPr lang="it-IT" sz="1600" b="0" strike="noStrike" spc="-1">
                <a:solidFill>
                  <a:srgbClr val="87599F"/>
                </a:solidFill>
                <a:latin typeface="PT Sans"/>
              </a:rPr>
              <a:t>Surg Obes Relat Dis 2018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3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3F3FF">
              <a:alpha val="8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Text 1"/>
          <p:cNvSpPr/>
          <p:nvPr/>
        </p:nvSpPr>
        <p:spPr>
          <a:xfrm>
            <a:off x="2217600" y="837000"/>
            <a:ext cx="1019484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914400">
              <a:lnSpc>
                <a:spcPts val="5499"/>
              </a:lnSpc>
              <a:tabLst>
                <a:tab pos="0" algn="l"/>
              </a:tabLst>
            </a:pPr>
            <a:r>
              <a:rPr lang="en-US" sz="4400" b="0" strike="noStrike" spc="-1">
                <a:solidFill>
                  <a:srgbClr val="0056B3"/>
                </a:solidFill>
                <a:latin typeface="Nunito Semi Bold"/>
              </a:rPr>
              <a:t>Bariatric Surgery to prevent cancer ???</a:t>
            </a: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Text 2"/>
          <p:cNvSpPr/>
          <p:nvPr/>
        </p:nvSpPr>
        <p:spPr>
          <a:xfrm>
            <a:off x="8316000" y="171720"/>
            <a:ext cx="7468200" cy="30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1500" b="1" strike="noStrike" spc="-1">
                <a:solidFill>
                  <a:srgbClr val="046EAE"/>
                </a:solidFill>
                <a:latin typeface="PT Sans"/>
                <a:ea typeface="PT Sans"/>
              </a:rPr>
              <a:t>Congresso Nazionale SICOB Sorrento 29-31 Ottobre 2025</a:t>
            </a: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CasellaDiTesto 22"/>
          <p:cNvSpPr/>
          <p:nvPr/>
        </p:nvSpPr>
        <p:spPr>
          <a:xfrm>
            <a:off x="1211040" y="7852680"/>
            <a:ext cx="134190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it-IT" sz="1600" b="0" strike="noStrike" spc="-1">
                <a:solidFill>
                  <a:srgbClr val="87599F"/>
                </a:solidFill>
                <a:latin typeface="PT Sans"/>
              </a:rPr>
              <a:t>Linee Guida della Società Italiano di Chirurgia dell’Obesità e delle Malattie Metaboliche (SICOB) - 2023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Immagine 21"/>
          <p:cNvPicPr/>
          <p:nvPr/>
        </p:nvPicPr>
        <p:blipFill>
          <a:blip r:embed="rId4"/>
          <a:stretch/>
        </p:blipFill>
        <p:spPr>
          <a:xfrm>
            <a:off x="1326960" y="2377800"/>
            <a:ext cx="11976120" cy="4307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37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3F3FF">
              <a:alpha val="8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Text 1"/>
          <p:cNvSpPr/>
          <p:nvPr/>
        </p:nvSpPr>
        <p:spPr>
          <a:xfrm>
            <a:off x="837720" y="815040"/>
            <a:ext cx="816912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5499"/>
              </a:lnSpc>
              <a:tabLst>
                <a:tab pos="0" algn="l"/>
              </a:tabLst>
            </a:pPr>
            <a:r>
              <a:rPr lang="en-US" sz="4400" b="0" strike="noStrike" spc="-1">
                <a:solidFill>
                  <a:srgbClr val="87599F"/>
                </a:solidFill>
                <a:latin typeface="Nunito Semi Bold"/>
                <a:ea typeface="Nunito Semi Bold"/>
              </a:rPr>
              <a:t>Previously diagnosed with Cancer</a:t>
            </a: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Image 1" descr="preencoded.png"/>
          <p:cNvPicPr/>
          <p:nvPr/>
        </p:nvPicPr>
        <p:blipFill>
          <a:blip r:embed="rId4"/>
          <a:stretch/>
        </p:blipFill>
        <p:spPr>
          <a:xfrm>
            <a:off x="837720" y="1878120"/>
            <a:ext cx="1196280" cy="1436040"/>
          </a:xfrm>
          <a:prstGeom prst="rect">
            <a:avLst/>
          </a:prstGeom>
          <a:ln w="0">
            <a:noFill/>
          </a:ln>
        </p:spPr>
      </p:pic>
      <p:sp>
        <p:nvSpPr>
          <p:cNvPr id="140" name="Text 2"/>
          <p:cNvSpPr/>
          <p:nvPr/>
        </p:nvSpPr>
        <p:spPr>
          <a:xfrm>
            <a:off x="2273760" y="2117520"/>
            <a:ext cx="298728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2E"/>
                </a:solidFill>
                <a:latin typeface="Nunito Semi Bold"/>
                <a:ea typeface="Nunito Semi Bold"/>
              </a:rPr>
              <a:t>Not yet treated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Text 3"/>
          <p:cNvSpPr/>
          <p:nvPr/>
        </p:nvSpPr>
        <p:spPr>
          <a:xfrm>
            <a:off x="2273760" y="2612880"/>
            <a:ext cx="115185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Specialists and Oncological referral if not yet established.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2" name="Image 2" descr="preencoded.png"/>
          <p:cNvPicPr/>
          <p:nvPr/>
        </p:nvPicPr>
        <p:blipFill>
          <a:blip r:embed="rId5"/>
          <a:stretch/>
        </p:blipFill>
        <p:spPr>
          <a:xfrm>
            <a:off x="837720" y="3314520"/>
            <a:ext cx="1196280" cy="1436040"/>
          </a:xfrm>
          <a:prstGeom prst="rect">
            <a:avLst/>
          </a:prstGeom>
          <a:ln w="0">
            <a:noFill/>
          </a:ln>
        </p:spPr>
      </p:pic>
      <p:sp>
        <p:nvSpPr>
          <p:cNvPr id="143" name="Text 4"/>
          <p:cNvSpPr/>
          <p:nvPr/>
        </p:nvSpPr>
        <p:spPr>
          <a:xfrm>
            <a:off x="2273760" y="3553560"/>
            <a:ext cx="281592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2E"/>
                </a:solidFill>
                <a:latin typeface="Nunito Semi Bold"/>
              </a:rPr>
              <a:t>Patients undergoing current therapy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Text 5"/>
          <p:cNvSpPr/>
          <p:nvPr/>
        </p:nvSpPr>
        <p:spPr>
          <a:xfrm>
            <a:off x="2273760" y="4049280"/>
            <a:ext cx="115185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Discuss with oncologic team about treatment program and future surveillance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5" name="Image 3" descr="preencoded.png"/>
          <p:cNvPicPr/>
          <p:nvPr/>
        </p:nvPicPr>
        <p:blipFill>
          <a:blip r:embed="rId6"/>
          <a:stretch/>
        </p:blipFill>
        <p:spPr>
          <a:xfrm>
            <a:off x="837720" y="4750560"/>
            <a:ext cx="1196280" cy="1436040"/>
          </a:xfrm>
          <a:prstGeom prst="rect">
            <a:avLst/>
          </a:prstGeom>
          <a:ln w="0">
            <a:noFill/>
          </a:ln>
        </p:spPr>
      </p:pic>
      <p:sp>
        <p:nvSpPr>
          <p:cNvPr id="146" name="Text 6"/>
          <p:cNvSpPr/>
          <p:nvPr/>
        </p:nvSpPr>
        <p:spPr>
          <a:xfrm>
            <a:off x="2273760" y="4989960"/>
            <a:ext cx="281592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2E"/>
                </a:solidFill>
                <a:latin typeface="Nunito Semi Bold"/>
                <a:ea typeface="Nunito Semi Bold"/>
              </a:rPr>
              <a:t>Patient in remission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Text 7"/>
          <p:cNvSpPr/>
          <p:nvPr/>
        </p:nvSpPr>
        <p:spPr>
          <a:xfrm>
            <a:off x="2273760" y="5485320"/>
            <a:ext cx="115185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 dirty="0">
                <a:solidFill>
                  <a:srgbClr val="00002E"/>
                </a:solidFill>
                <a:latin typeface="PT Sans"/>
                <a:ea typeface="PT Sans"/>
              </a:rPr>
              <a:t>Consider surveillance and disease free-survival in a multidisciplinary setting.</a:t>
            </a:r>
            <a:endParaRPr lang="it-IT" sz="185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Text 2"/>
          <p:cNvSpPr/>
          <p:nvPr/>
        </p:nvSpPr>
        <p:spPr>
          <a:xfrm>
            <a:off x="8316000" y="171720"/>
            <a:ext cx="7468200" cy="30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1500" b="1" strike="noStrike" spc="-1">
                <a:solidFill>
                  <a:srgbClr val="046EAE"/>
                </a:solidFill>
                <a:latin typeface="PT Sans"/>
                <a:ea typeface="PT Sans"/>
              </a:rPr>
              <a:t>Congresso Nazionale SICOB Sorrento 29-31 Ottobre 2025</a:t>
            </a: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CasellaDiTesto 17"/>
          <p:cNvSpPr/>
          <p:nvPr/>
        </p:nvSpPr>
        <p:spPr>
          <a:xfrm>
            <a:off x="1830240" y="6292080"/>
            <a:ext cx="10969560" cy="130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000" b="0" strike="noStrike" spc="-1">
                <a:solidFill>
                  <a:srgbClr val="FF0000"/>
                </a:solidFill>
                <a:latin typeface="Nunito Semi Bold"/>
              </a:rPr>
              <a:t>“The type and stage of the malignancy, risk of recurrence, life expectancy, and appropriate screening to rule out recurrence </a:t>
            </a:r>
            <a:r>
              <a:rPr lang="en-US" sz="2000" b="1" u="sng" strike="noStrike" spc="-1">
                <a:solidFill>
                  <a:srgbClr val="F70A8D"/>
                </a:solidFill>
                <a:uFillTx/>
                <a:latin typeface="Nunito Semi Bold"/>
              </a:rPr>
              <a:t>are ideally considered in a multidisciplinary approach</a:t>
            </a:r>
            <a:r>
              <a:rPr lang="en-US" sz="2000" b="0" u="sng" strike="noStrike" spc="-1">
                <a:solidFill>
                  <a:srgbClr val="FF0000"/>
                </a:solidFill>
                <a:uFillTx/>
                <a:latin typeface="Nunito Semi Bold"/>
              </a:rPr>
              <a:t> </a:t>
            </a:r>
            <a:r>
              <a:rPr lang="en-US" sz="2000" b="0" strike="noStrike" spc="-1">
                <a:solidFill>
                  <a:srgbClr val="FF0000"/>
                </a:solidFill>
                <a:latin typeface="Nunito Semi Bold"/>
              </a:rPr>
              <a:t>in patients with a history of malignancy before proceeding with bariatric surgery</a:t>
            </a:r>
            <a:r>
              <a:rPr lang="en-US" sz="1800" b="0" strike="noStrike" spc="-1">
                <a:solidFill>
                  <a:srgbClr val="FF0000"/>
                </a:solidFill>
                <a:latin typeface="Nunito Semi Bold"/>
              </a:rPr>
              <a:t>”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CasellaDiTesto 18"/>
          <p:cNvSpPr/>
          <p:nvPr/>
        </p:nvSpPr>
        <p:spPr>
          <a:xfrm>
            <a:off x="1329480" y="7839720"/>
            <a:ext cx="133005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87599F"/>
                </a:solidFill>
                <a:latin typeface="PT Sans"/>
              </a:rPr>
              <a:t>Miller K, Siegal R, Jemal A. Cancer treatment &amp; survivorship: facts &amp;figures 2016-2017 [monograph on the Internet]. Atlanta:  American </a:t>
            </a:r>
            <a:r>
              <a:rPr lang="it-IT" sz="1400" b="0" strike="noStrike" spc="-1">
                <a:solidFill>
                  <a:srgbClr val="87599F"/>
                </a:solidFill>
                <a:latin typeface="PT Sans"/>
              </a:rPr>
              <a:t>Cancer Society; 2016</a:t>
            </a: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4630040" cy="8231760"/>
          </a:xfrm>
          <a:prstGeom prst="rect">
            <a:avLst/>
          </a:prstGeom>
          <a:ln w="0">
            <a:noFill/>
          </a:ln>
        </p:spPr>
      </p:pic>
      <p:sp>
        <p:nvSpPr>
          <p:cNvPr id="187" name="Shape 0"/>
          <p:cNvSpPr/>
          <p:nvPr/>
        </p:nvSpPr>
        <p:spPr>
          <a:xfrm>
            <a:off x="0" y="0"/>
            <a:ext cx="14630040" cy="8231760"/>
          </a:xfrm>
          <a:prstGeom prst="rect">
            <a:avLst/>
          </a:prstGeom>
          <a:solidFill>
            <a:srgbClr val="F3F3FF">
              <a:alpha val="8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Text 1"/>
          <p:cNvSpPr/>
          <p:nvPr/>
        </p:nvSpPr>
        <p:spPr>
          <a:xfrm>
            <a:off x="777960" y="611280"/>
            <a:ext cx="9118440" cy="65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5100"/>
              </a:lnSpc>
              <a:tabLst>
                <a:tab pos="0" algn="l"/>
              </a:tabLst>
            </a:pPr>
            <a:r>
              <a:rPr lang="en-US" sz="4100" b="0" strike="noStrike" spc="-1">
                <a:solidFill>
                  <a:srgbClr val="87599F"/>
                </a:solidFill>
                <a:latin typeface="Nunito Semi Bold"/>
                <a:ea typeface="Nunito Semi Bold"/>
              </a:rPr>
              <a:t>Timing Considerations by Cancer Type</a:t>
            </a:r>
            <a:endParaRPr lang="it-IT" sz="4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Shape 2"/>
          <p:cNvSpPr/>
          <p:nvPr/>
        </p:nvSpPr>
        <p:spPr>
          <a:xfrm>
            <a:off x="7300080" y="1598400"/>
            <a:ext cx="30240" cy="5487480"/>
          </a:xfrm>
          <a:prstGeom prst="roundRect">
            <a:avLst>
              <a:gd name="adj" fmla="val 1093980"/>
            </a:avLst>
          </a:prstGeom>
          <a:solidFill>
            <a:srgbClr val="000000">
              <a:alpha val="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0" name="Shape 3"/>
          <p:cNvSpPr/>
          <p:nvPr/>
        </p:nvSpPr>
        <p:spPr>
          <a:xfrm>
            <a:off x="6428880" y="1833120"/>
            <a:ext cx="666360" cy="30240"/>
          </a:xfrm>
          <a:prstGeom prst="roundRect">
            <a:avLst>
              <a:gd name="adj" fmla="val 1093980"/>
            </a:avLst>
          </a:prstGeom>
          <a:solidFill>
            <a:srgbClr val="2D4D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3400" rIns="90000" bIns="-23400" anchor="t">
            <a:noAutofit/>
          </a:bodyPr>
          <a:lstStyle/>
          <a:p>
            <a:endParaRPr lang="it-IT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1" name="Shape 4"/>
          <p:cNvSpPr/>
          <p:nvPr/>
        </p:nvSpPr>
        <p:spPr>
          <a:xfrm>
            <a:off x="7065000" y="1598400"/>
            <a:ext cx="499680" cy="499680"/>
          </a:xfrm>
          <a:prstGeom prst="roundRect">
            <a:avLst>
              <a:gd name="adj" fmla="val 66681"/>
            </a:avLst>
          </a:prstGeom>
          <a:solidFill>
            <a:srgbClr val="F3F3FF"/>
          </a:solidFill>
          <a:ln w="22860">
            <a:solidFill>
              <a:srgbClr val="2D4DF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Text 5"/>
          <p:cNvSpPr/>
          <p:nvPr/>
        </p:nvSpPr>
        <p:spPr>
          <a:xfrm>
            <a:off x="7158240" y="1652400"/>
            <a:ext cx="313200" cy="39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914400">
              <a:lnSpc>
                <a:spcPts val="2449"/>
              </a:lnSpc>
              <a:tabLst>
                <a:tab pos="0" algn="l"/>
              </a:tabLst>
            </a:pPr>
            <a:endParaRPr lang="en-US" sz="245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3" name="Text 6"/>
          <p:cNvSpPr/>
          <p:nvPr/>
        </p:nvSpPr>
        <p:spPr>
          <a:xfrm>
            <a:off x="3588480" y="1674720"/>
            <a:ext cx="2614680" cy="32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r" defTabSz="914400">
              <a:lnSpc>
                <a:spcPts val="2551"/>
              </a:lnSpc>
              <a:tabLst>
                <a:tab pos="0" algn="l"/>
              </a:tabLst>
            </a:pPr>
            <a:r>
              <a:rPr lang="en-US" sz="2400" b="1" strike="noStrike" spc="-1">
                <a:solidFill>
                  <a:schemeClr val="accent2">
                    <a:lumMod val="75000"/>
                  </a:schemeClr>
                </a:solidFill>
                <a:latin typeface="Nunito Semi Bold"/>
                <a:ea typeface="Nunito Semi Bold"/>
              </a:rPr>
              <a:t>Breast Cancer</a:t>
            </a:r>
            <a:endParaRPr lang="it-IT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Text 7"/>
          <p:cNvSpPr/>
          <p:nvPr/>
        </p:nvSpPr>
        <p:spPr>
          <a:xfrm>
            <a:off x="777960" y="2135160"/>
            <a:ext cx="5425560" cy="106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914400">
              <a:lnSpc>
                <a:spcPts val="2801"/>
              </a:lnSpc>
              <a:tabLst>
                <a:tab pos="0" algn="l"/>
              </a:tabLst>
            </a:pPr>
            <a:r>
              <a:rPr lang="en-US" sz="1750" b="1" strike="noStrike" spc="-1">
                <a:solidFill>
                  <a:srgbClr val="F70A8D"/>
                </a:solidFill>
                <a:latin typeface="PT Sans"/>
                <a:ea typeface="PT Sans"/>
              </a:rPr>
              <a:t>Cancer treatment first </a:t>
            </a:r>
            <a:r>
              <a:rPr lang="en-US" sz="1750" b="0" strike="noStrike" spc="-1">
                <a:solidFill>
                  <a:srgbClr val="00002E"/>
                </a:solidFill>
                <a:latin typeface="PT Sans"/>
                <a:ea typeface="PT Sans"/>
              </a:rPr>
              <a:t>- allows completion of adjuvant therapies and wound healing. Weight loss aids future mammography and reconstruction options.</a:t>
            </a:r>
            <a:endParaRPr lang="it-IT" sz="17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Shape 8"/>
          <p:cNvSpPr/>
          <p:nvPr/>
        </p:nvSpPr>
        <p:spPr>
          <a:xfrm>
            <a:off x="7534800" y="3664080"/>
            <a:ext cx="666360" cy="30240"/>
          </a:xfrm>
          <a:prstGeom prst="roundRect">
            <a:avLst>
              <a:gd name="adj" fmla="val 1093980"/>
            </a:avLst>
          </a:prstGeom>
          <a:solidFill>
            <a:srgbClr val="018CE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3400" rIns="90000" bIns="-23400" anchor="t">
            <a:noAutofit/>
          </a:bodyPr>
          <a:lstStyle/>
          <a:p>
            <a:endParaRPr lang="it-IT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6" name="Shape 9"/>
          <p:cNvSpPr/>
          <p:nvPr/>
        </p:nvSpPr>
        <p:spPr>
          <a:xfrm>
            <a:off x="7065000" y="3429360"/>
            <a:ext cx="499680" cy="499680"/>
          </a:xfrm>
          <a:prstGeom prst="roundRect">
            <a:avLst>
              <a:gd name="adj" fmla="val 66681"/>
            </a:avLst>
          </a:prstGeom>
          <a:solidFill>
            <a:srgbClr val="F3F3FF"/>
          </a:solidFill>
          <a:ln w="22860">
            <a:solidFill>
              <a:srgbClr val="018CE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Text 10"/>
          <p:cNvSpPr/>
          <p:nvPr/>
        </p:nvSpPr>
        <p:spPr>
          <a:xfrm>
            <a:off x="7158240" y="3483000"/>
            <a:ext cx="313200" cy="39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914400">
              <a:lnSpc>
                <a:spcPts val="2449"/>
              </a:lnSpc>
              <a:tabLst>
                <a:tab pos="0" algn="l"/>
              </a:tabLst>
            </a:pPr>
            <a:endParaRPr lang="en-US" sz="245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8" name="Text 11"/>
          <p:cNvSpPr/>
          <p:nvPr/>
        </p:nvSpPr>
        <p:spPr>
          <a:xfrm>
            <a:off x="8426520" y="3505680"/>
            <a:ext cx="2614680" cy="32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r" defTabSz="914400">
              <a:lnSpc>
                <a:spcPts val="2551"/>
              </a:lnSpc>
            </a:pPr>
            <a:r>
              <a:rPr lang="en-US" sz="2400" b="1" strike="noStrike" spc="-1">
                <a:solidFill>
                  <a:schemeClr val="accent2">
                    <a:lumMod val="75000"/>
                  </a:schemeClr>
                </a:solidFill>
                <a:latin typeface="Nunito Semi Bold"/>
              </a:rPr>
              <a:t>Colorectal Cancer</a:t>
            </a:r>
            <a:endParaRPr lang="it-IT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Text 12"/>
          <p:cNvSpPr/>
          <p:nvPr/>
        </p:nvSpPr>
        <p:spPr>
          <a:xfrm>
            <a:off x="8426520" y="3965760"/>
            <a:ext cx="5425560" cy="71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ts val="2801"/>
              </a:lnSpc>
              <a:tabLst>
                <a:tab pos="0" algn="l"/>
              </a:tabLst>
            </a:pPr>
            <a:r>
              <a:rPr lang="en-US" sz="1750" b="1" strike="noStrike" spc="-1">
                <a:solidFill>
                  <a:srgbClr val="F70A8D"/>
                </a:solidFill>
                <a:latin typeface="PT Sans"/>
                <a:ea typeface="PT Sans"/>
              </a:rPr>
              <a:t>Consider</a:t>
            </a:r>
            <a:r>
              <a:rPr lang="en-US" sz="1750" b="0" strike="noStrike" spc="-1">
                <a:solidFill>
                  <a:srgbClr val="00002E"/>
                </a:solidFill>
                <a:latin typeface="PT Sans"/>
                <a:ea typeface="PT Sans"/>
              </a:rPr>
              <a:t> bariatric surgery first. Prior bariatric surgery improves postoperative outcomes in CRC patients.</a:t>
            </a:r>
            <a:endParaRPr lang="it-IT" sz="17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Shape 13"/>
          <p:cNvSpPr/>
          <p:nvPr/>
        </p:nvSpPr>
        <p:spPr>
          <a:xfrm>
            <a:off x="6398280" y="5317560"/>
            <a:ext cx="666360" cy="30240"/>
          </a:xfrm>
          <a:prstGeom prst="roundRect">
            <a:avLst>
              <a:gd name="adj" fmla="val 1093980"/>
            </a:avLst>
          </a:prstGeom>
          <a:solidFill>
            <a:srgbClr val="DA33B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3400" rIns="90000" bIns="-23400" anchor="t">
            <a:noAutofit/>
          </a:bodyPr>
          <a:lstStyle/>
          <a:p>
            <a:endParaRPr lang="it-IT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1" name="Shape 14"/>
          <p:cNvSpPr/>
          <p:nvPr/>
        </p:nvSpPr>
        <p:spPr>
          <a:xfrm>
            <a:off x="7034760" y="5082840"/>
            <a:ext cx="499680" cy="499680"/>
          </a:xfrm>
          <a:prstGeom prst="roundRect">
            <a:avLst>
              <a:gd name="adj" fmla="val 66681"/>
            </a:avLst>
          </a:prstGeom>
          <a:solidFill>
            <a:srgbClr val="F3F3FF"/>
          </a:solidFill>
          <a:ln w="22860">
            <a:solidFill>
              <a:srgbClr val="DA33B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xt 15"/>
          <p:cNvSpPr/>
          <p:nvPr/>
        </p:nvSpPr>
        <p:spPr>
          <a:xfrm>
            <a:off x="7128000" y="5136840"/>
            <a:ext cx="313200" cy="39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914400">
              <a:lnSpc>
                <a:spcPts val="2449"/>
              </a:lnSpc>
              <a:tabLst>
                <a:tab pos="0" algn="l"/>
              </a:tabLst>
            </a:pPr>
            <a:endParaRPr lang="en-US" sz="245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3" name="Text 16"/>
          <p:cNvSpPr/>
          <p:nvPr/>
        </p:nvSpPr>
        <p:spPr>
          <a:xfrm>
            <a:off x="3558240" y="5159160"/>
            <a:ext cx="2614680" cy="32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r" defTabSz="914400">
              <a:lnSpc>
                <a:spcPts val="2551"/>
              </a:lnSpc>
              <a:tabLst>
                <a:tab pos="0" algn="l"/>
              </a:tabLst>
            </a:pPr>
            <a:r>
              <a:rPr lang="en-US" sz="2400" b="1" strike="noStrike" spc="-1">
                <a:solidFill>
                  <a:schemeClr val="accent2">
                    <a:lumMod val="75000"/>
                  </a:schemeClr>
                </a:solidFill>
                <a:latin typeface="Nunito Semi Bold"/>
              </a:rPr>
              <a:t>Upper GI Cancers</a:t>
            </a:r>
            <a:endParaRPr lang="it-IT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Text 17"/>
          <p:cNvSpPr/>
          <p:nvPr/>
        </p:nvSpPr>
        <p:spPr>
          <a:xfrm>
            <a:off x="747360" y="5619240"/>
            <a:ext cx="5425560" cy="106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914400">
              <a:lnSpc>
                <a:spcPts val="2801"/>
              </a:lnSpc>
              <a:tabLst>
                <a:tab pos="0" algn="l"/>
              </a:tabLst>
            </a:pPr>
            <a:r>
              <a:rPr lang="en-US" sz="1750" b="0" strike="noStrike" spc="-1">
                <a:solidFill>
                  <a:srgbClr val="00002E"/>
                </a:solidFill>
                <a:latin typeface="PT Sans"/>
                <a:ea typeface="PT Sans"/>
              </a:rPr>
              <a:t>Absolute contraindication - esophageal adenocarcinoma precludes bariatric surgery due to anatomical considerations.</a:t>
            </a:r>
            <a:endParaRPr lang="it-IT" sz="17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Text 2"/>
          <p:cNvSpPr/>
          <p:nvPr/>
        </p:nvSpPr>
        <p:spPr>
          <a:xfrm>
            <a:off x="8316000" y="171720"/>
            <a:ext cx="7468200" cy="30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1500" b="1" strike="noStrike" spc="-1">
                <a:solidFill>
                  <a:srgbClr val="046EAE"/>
                </a:solidFill>
                <a:latin typeface="PT Sans"/>
                <a:ea typeface="PT Sans"/>
              </a:rPr>
              <a:t>Congresso Nazionale SICOB Sorrento 29-31 Ottobre 2025</a:t>
            </a: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CasellaDiTesto 28"/>
          <p:cNvSpPr/>
          <p:nvPr/>
        </p:nvSpPr>
        <p:spPr>
          <a:xfrm>
            <a:off x="4948560" y="7638840"/>
            <a:ext cx="96814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87599F"/>
                </a:solidFill>
                <a:latin typeface="PT Sans"/>
              </a:rPr>
              <a:t>Ghiassi S et Al. ASMBS position statement on the relationship between obesity and cancer, and the role of bariatric surgery: risk, timing of treatment, effects on disease biology, and qualification for surgery. Surg Obes Relat Dis. 2020</a:t>
            </a: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52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3F3FF">
              <a:alpha val="8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Text 1"/>
          <p:cNvSpPr/>
          <p:nvPr/>
        </p:nvSpPr>
        <p:spPr>
          <a:xfrm>
            <a:off x="837720" y="815040"/>
            <a:ext cx="816912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5499"/>
              </a:lnSpc>
              <a:tabLst>
                <a:tab pos="0" algn="l"/>
              </a:tabLst>
            </a:pPr>
            <a:r>
              <a:rPr lang="en-US" sz="4400" b="0" strike="noStrike" spc="-1">
                <a:solidFill>
                  <a:srgbClr val="87599F"/>
                </a:solidFill>
                <a:latin typeface="Nunito Semi Bold"/>
                <a:ea typeface="Nunito Semi Bold"/>
              </a:rPr>
              <a:t>Diagnosed with Cancer during work-up</a:t>
            </a: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" name="Image 1" descr="preencoded.png"/>
          <p:cNvPicPr/>
          <p:nvPr/>
        </p:nvPicPr>
        <p:blipFill>
          <a:blip r:embed="rId4"/>
          <a:stretch/>
        </p:blipFill>
        <p:spPr>
          <a:xfrm>
            <a:off x="837720" y="2995920"/>
            <a:ext cx="1196280" cy="1436040"/>
          </a:xfrm>
          <a:prstGeom prst="rect">
            <a:avLst/>
          </a:prstGeom>
          <a:ln w="0">
            <a:noFill/>
          </a:ln>
        </p:spPr>
      </p:pic>
      <p:sp>
        <p:nvSpPr>
          <p:cNvPr id="155" name="Text 2"/>
          <p:cNvSpPr/>
          <p:nvPr/>
        </p:nvSpPr>
        <p:spPr>
          <a:xfrm>
            <a:off x="2273760" y="3235320"/>
            <a:ext cx="298728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2E"/>
                </a:solidFill>
                <a:latin typeface="Nunito Semi Bold"/>
                <a:ea typeface="Nunito Semi Bold"/>
              </a:rPr>
              <a:t>Surgical specialists and Oncologic referral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Text 3"/>
          <p:cNvSpPr/>
          <p:nvPr/>
        </p:nvSpPr>
        <p:spPr>
          <a:xfrm>
            <a:off x="2273760" y="3730680"/>
            <a:ext cx="115185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To obtain proper diagnose and staging.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7" name="Image 2" descr="preencoded.png"/>
          <p:cNvPicPr/>
          <p:nvPr/>
        </p:nvPicPr>
        <p:blipFill>
          <a:blip r:embed="rId5"/>
          <a:stretch/>
        </p:blipFill>
        <p:spPr>
          <a:xfrm>
            <a:off x="837720" y="4432320"/>
            <a:ext cx="1196280" cy="1436040"/>
          </a:xfrm>
          <a:prstGeom prst="rect">
            <a:avLst/>
          </a:prstGeom>
          <a:ln w="0">
            <a:noFill/>
          </a:ln>
        </p:spPr>
      </p:pic>
      <p:sp>
        <p:nvSpPr>
          <p:cNvPr id="158" name="Text 4"/>
          <p:cNvSpPr/>
          <p:nvPr/>
        </p:nvSpPr>
        <p:spPr>
          <a:xfrm>
            <a:off x="2273760" y="4671360"/>
            <a:ext cx="281592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2E"/>
                </a:solidFill>
                <a:latin typeface="Nunito Semi Bold"/>
                <a:ea typeface="Nunito Semi Bold"/>
              </a:rPr>
              <a:t>Multidisciplinary assessment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ext 5"/>
          <p:cNvSpPr/>
          <p:nvPr/>
        </p:nvSpPr>
        <p:spPr>
          <a:xfrm>
            <a:off x="2273760" y="5167080"/>
            <a:ext cx="115185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Determine therapeutic approach and define correct timing for bariatric surgery according to related benefits/risks 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0" name="Image 3" descr="preencoded.png"/>
          <p:cNvPicPr/>
          <p:nvPr/>
        </p:nvPicPr>
        <p:blipFill>
          <a:blip r:embed="rId6"/>
          <a:stretch/>
        </p:blipFill>
        <p:spPr>
          <a:xfrm>
            <a:off x="837720" y="5868360"/>
            <a:ext cx="1196280" cy="1436040"/>
          </a:xfrm>
          <a:prstGeom prst="rect">
            <a:avLst/>
          </a:prstGeom>
          <a:ln w="0">
            <a:noFill/>
          </a:ln>
        </p:spPr>
      </p:pic>
      <p:sp>
        <p:nvSpPr>
          <p:cNvPr id="161" name="Text 6"/>
          <p:cNvSpPr/>
          <p:nvPr/>
        </p:nvSpPr>
        <p:spPr>
          <a:xfrm>
            <a:off x="2273760" y="6107760"/>
            <a:ext cx="281592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2E"/>
                </a:solidFill>
                <a:latin typeface="Nunito Semi Bold"/>
                <a:ea typeface="Nunito Semi Bold"/>
              </a:rPr>
              <a:t>Consider Patient refusal of cancer treatment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Text 7"/>
          <p:cNvSpPr/>
          <p:nvPr/>
        </p:nvSpPr>
        <p:spPr>
          <a:xfrm>
            <a:off x="2273760" y="6603480"/>
            <a:ext cx="115185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Low risk cancer may lead Patient to push for bariatric surgery first. Importance of counseling.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Text 2"/>
          <p:cNvSpPr/>
          <p:nvPr/>
        </p:nvSpPr>
        <p:spPr>
          <a:xfrm>
            <a:off x="8316000" y="171720"/>
            <a:ext cx="7468200" cy="30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1500" b="1" strike="noStrike" spc="-1">
                <a:solidFill>
                  <a:srgbClr val="046EAE"/>
                </a:solidFill>
                <a:latin typeface="PT Sans"/>
                <a:ea typeface="PT Sans"/>
              </a:rPr>
              <a:t>Congresso Nazionale SICOB Sorrento 29-31 Ottobre 2025</a:t>
            </a: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CasellaDiTesto 16"/>
          <p:cNvSpPr/>
          <p:nvPr/>
        </p:nvSpPr>
        <p:spPr>
          <a:xfrm>
            <a:off x="4948560" y="7638840"/>
            <a:ext cx="96814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87599F"/>
                </a:solidFill>
                <a:latin typeface="PT Sans"/>
              </a:rPr>
              <a:t>Ghiassi S et Al. ASMBS position statement on the relationship between obesity and cancer, and the role of bariatric surgery: risk, timing of treatment, effects on disease biology, and qualification for surgery. Surg Obes Relat Dis. 2020</a:t>
            </a: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5" name="Image 1" descr="preencoded.png"/>
          <p:cNvPicPr/>
          <p:nvPr/>
        </p:nvPicPr>
        <p:blipFill>
          <a:blip r:embed="rId4"/>
          <a:stretch/>
        </p:blipFill>
        <p:spPr>
          <a:xfrm>
            <a:off x="837720" y="1556280"/>
            <a:ext cx="1196280" cy="1436040"/>
          </a:xfrm>
          <a:prstGeom prst="rect">
            <a:avLst/>
          </a:prstGeom>
          <a:ln w="0">
            <a:noFill/>
          </a:ln>
        </p:spPr>
      </p:pic>
      <p:sp>
        <p:nvSpPr>
          <p:cNvPr id="166" name="Text 2"/>
          <p:cNvSpPr/>
          <p:nvPr/>
        </p:nvSpPr>
        <p:spPr>
          <a:xfrm>
            <a:off x="2273760" y="1795320"/>
            <a:ext cx="298728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2E"/>
                </a:solidFill>
                <a:latin typeface="Nunito Semi Bold"/>
              </a:rPr>
              <a:t>Define adequate pre-operative work-up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Text 3"/>
          <p:cNvSpPr/>
          <p:nvPr/>
        </p:nvSpPr>
        <p:spPr>
          <a:xfrm>
            <a:off x="2273760" y="2291040"/>
            <a:ext cx="115185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chemeClr val="dk1"/>
                </a:solidFill>
                <a:latin typeface="Calibri"/>
              </a:rPr>
              <a:t>Preoperative use of UGI is not routinely practiced but strongly recommended. 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8" name="Immagine 21"/>
          <p:cNvPicPr/>
          <p:nvPr/>
        </p:nvPicPr>
        <p:blipFill>
          <a:blip r:embed="rId7"/>
          <a:stretch/>
        </p:blipFill>
        <p:spPr>
          <a:xfrm>
            <a:off x="1186920" y="3494160"/>
            <a:ext cx="498240" cy="435960"/>
          </a:xfrm>
          <a:prstGeom prst="rect">
            <a:avLst/>
          </a:prstGeom>
          <a:ln w="0">
            <a:noFill/>
          </a:ln>
        </p:spPr>
      </p:pic>
      <p:pic>
        <p:nvPicPr>
          <p:cNvPr id="169" name="Immagine 23"/>
          <p:cNvPicPr/>
          <p:nvPr/>
        </p:nvPicPr>
        <p:blipFill>
          <a:blip r:embed="rId8"/>
          <a:stretch/>
        </p:blipFill>
        <p:spPr>
          <a:xfrm>
            <a:off x="1186920" y="4899960"/>
            <a:ext cx="624960" cy="412920"/>
          </a:xfrm>
          <a:prstGeom prst="rect">
            <a:avLst/>
          </a:prstGeom>
          <a:ln w="0">
            <a:noFill/>
          </a:ln>
        </p:spPr>
      </p:pic>
      <p:sp>
        <p:nvSpPr>
          <p:cNvPr id="170" name="CasellaDiTesto 24"/>
          <p:cNvSpPr/>
          <p:nvPr/>
        </p:nvSpPr>
        <p:spPr>
          <a:xfrm>
            <a:off x="1128240" y="6333120"/>
            <a:ext cx="615240" cy="455400"/>
          </a:xfrm>
          <a:prstGeom prst="rect">
            <a:avLst/>
          </a:prstGeom>
          <a:solidFill>
            <a:srgbClr val="F3F3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t-IT" sz="2400" b="0" strike="noStrike" spc="-1">
                <a:solidFill>
                  <a:schemeClr val="dk1"/>
                </a:solidFill>
                <a:latin typeface="Arial"/>
              </a:rPr>
              <a:t>4</a:t>
            </a:r>
            <a:endParaRPr lang="it-IT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72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3F3FF">
              <a:alpha val="8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Text 1"/>
          <p:cNvSpPr/>
          <p:nvPr/>
        </p:nvSpPr>
        <p:spPr>
          <a:xfrm>
            <a:off x="837720" y="815040"/>
            <a:ext cx="816912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5499"/>
              </a:lnSpc>
              <a:tabLst>
                <a:tab pos="0" algn="l"/>
              </a:tabLst>
            </a:pPr>
            <a:r>
              <a:rPr lang="en-US" sz="4400" b="0" strike="noStrike" spc="-1">
                <a:solidFill>
                  <a:srgbClr val="87599F"/>
                </a:solidFill>
                <a:latin typeface="Nunito Semi Bold"/>
                <a:ea typeface="Nunito Semi Bold"/>
              </a:rPr>
              <a:t>Intraoperative Cancer Discovery</a:t>
            </a: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" name="Image 1" descr="preencoded.png"/>
          <p:cNvPicPr/>
          <p:nvPr/>
        </p:nvPicPr>
        <p:blipFill>
          <a:blip r:embed="rId4"/>
          <a:stretch/>
        </p:blipFill>
        <p:spPr>
          <a:xfrm>
            <a:off x="837720" y="1878120"/>
            <a:ext cx="1196280" cy="1436040"/>
          </a:xfrm>
          <a:prstGeom prst="rect">
            <a:avLst/>
          </a:prstGeom>
          <a:ln w="0">
            <a:noFill/>
          </a:ln>
        </p:spPr>
      </p:pic>
      <p:sp>
        <p:nvSpPr>
          <p:cNvPr id="175" name="Text 2"/>
          <p:cNvSpPr/>
          <p:nvPr/>
        </p:nvSpPr>
        <p:spPr>
          <a:xfrm>
            <a:off x="2273760" y="2117520"/>
            <a:ext cx="298728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2E"/>
                </a:solidFill>
                <a:latin typeface="Nunito Semi Bold"/>
                <a:ea typeface="Nunito Semi Bold"/>
              </a:rPr>
              <a:t>Immediate Assessment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Text 3"/>
          <p:cNvSpPr/>
          <p:nvPr/>
        </p:nvSpPr>
        <p:spPr>
          <a:xfrm>
            <a:off x="2273760" y="2612880"/>
            <a:ext cx="115185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Obtain intraoperative a</a:t>
            </a:r>
            <a:r>
              <a:rPr lang="it-IT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natomopathological/</a:t>
            </a: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oncologic assessment to determine cancer type and extent.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7" name="Image 2" descr="preencoded.png"/>
          <p:cNvPicPr/>
          <p:nvPr/>
        </p:nvPicPr>
        <p:blipFill>
          <a:blip r:embed="rId5"/>
          <a:stretch/>
        </p:blipFill>
        <p:spPr>
          <a:xfrm>
            <a:off x="837720" y="3314520"/>
            <a:ext cx="1196280" cy="1436040"/>
          </a:xfrm>
          <a:prstGeom prst="rect">
            <a:avLst/>
          </a:prstGeom>
          <a:ln w="0">
            <a:noFill/>
          </a:ln>
        </p:spPr>
      </p:pic>
      <p:sp>
        <p:nvSpPr>
          <p:cNvPr id="178" name="Text 4"/>
          <p:cNvSpPr/>
          <p:nvPr/>
        </p:nvSpPr>
        <p:spPr>
          <a:xfrm>
            <a:off x="2273760" y="3553560"/>
            <a:ext cx="281592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2E"/>
                </a:solidFill>
                <a:latin typeface="Nunito Semi Bold"/>
                <a:ea typeface="Nunito Semi Bold"/>
              </a:rPr>
              <a:t>Decision Options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Text 5"/>
          <p:cNvSpPr/>
          <p:nvPr/>
        </p:nvSpPr>
        <p:spPr>
          <a:xfrm>
            <a:off x="2273760" y="4049280"/>
            <a:ext cx="115185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Abort procedure and perform cancer surgery first  </a:t>
            </a:r>
            <a:r>
              <a:rPr lang="en-US" sz="1850" b="1" strike="noStrike" spc="-1">
                <a:solidFill>
                  <a:srgbClr val="00002E"/>
                </a:solidFill>
                <a:latin typeface="PT Sans"/>
                <a:ea typeface="PT Sans"/>
              </a:rPr>
              <a:t>VS</a:t>
            </a: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  continue with concurrent treatment plan.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0" name="Image 3" descr="preencoded.png"/>
          <p:cNvPicPr/>
          <p:nvPr/>
        </p:nvPicPr>
        <p:blipFill>
          <a:blip r:embed="rId6"/>
          <a:stretch/>
        </p:blipFill>
        <p:spPr>
          <a:xfrm>
            <a:off x="837720" y="4750560"/>
            <a:ext cx="1196280" cy="1436040"/>
          </a:xfrm>
          <a:prstGeom prst="rect">
            <a:avLst/>
          </a:prstGeom>
          <a:ln w="0">
            <a:noFill/>
          </a:ln>
        </p:spPr>
      </p:pic>
      <p:sp>
        <p:nvSpPr>
          <p:cNvPr id="181" name="Text 6"/>
          <p:cNvSpPr/>
          <p:nvPr/>
        </p:nvSpPr>
        <p:spPr>
          <a:xfrm>
            <a:off x="2273760" y="4989960"/>
            <a:ext cx="281592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2E"/>
                </a:solidFill>
                <a:latin typeface="Nunito Semi Bold"/>
                <a:ea typeface="Nunito Semi Bold"/>
              </a:rPr>
              <a:t>Patient Consent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Text 7"/>
          <p:cNvSpPr/>
          <p:nvPr/>
        </p:nvSpPr>
        <p:spPr>
          <a:xfrm>
            <a:off x="2273760" y="5485320"/>
            <a:ext cx="115185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Ensure informed consent considerations are met for any change in surgical plan.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Text 8"/>
          <p:cNvSpPr/>
          <p:nvPr/>
        </p:nvSpPr>
        <p:spPr>
          <a:xfrm>
            <a:off x="837720" y="6455880"/>
            <a:ext cx="1295460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2400" b="1" strike="noStrike" spc="-1">
                <a:solidFill>
                  <a:srgbClr val="FF0000"/>
                </a:solidFill>
                <a:latin typeface="PT Sans"/>
                <a:ea typeface="PT Sans"/>
              </a:rPr>
              <a:t>GIST</a:t>
            </a:r>
            <a:r>
              <a:rPr lang="en-US" sz="1850" b="1" strike="noStrike" spc="-1">
                <a:solidFill>
                  <a:srgbClr val="FF0000"/>
                </a:solidFill>
                <a:latin typeface="PT Sans"/>
                <a:ea typeface="PT Sans"/>
              </a:rPr>
              <a:t> tumors found in 2% of bariatric procedures can often be </a:t>
            </a:r>
            <a:r>
              <a:rPr lang="en-US" sz="2400" b="1" strike="noStrike" spc="-1">
                <a:solidFill>
                  <a:srgbClr val="FF0000"/>
                </a:solidFill>
                <a:latin typeface="PT Sans"/>
                <a:ea typeface="PT Sans"/>
              </a:rPr>
              <a:t>treated concurrently </a:t>
            </a:r>
            <a:r>
              <a:rPr lang="en-US" sz="1850" b="1" strike="noStrike" spc="-1">
                <a:solidFill>
                  <a:srgbClr val="FF0000"/>
                </a:solidFill>
                <a:latin typeface="PT Sans"/>
                <a:ea typeface="PT Sans"/>
              </a:rPr>
              <a:t>with complete resection.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Text 2"/>
          <p:cNvSpPr/>
          <p:nvPr/>
        </p:nvSpPr>
        <p:spPr>
          <a:xfrm>
            <a:off x="8316000" y="171720"/>
            <a:ext cx="7468200" cy="30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1500" b="1" strike="noStrike" spc="-1">
                <a:solidFill>
                  <a:srgbClr val="046EAE"/>
                </a:solidFill>
                <a:latin typeface="PT Sans"/>
                <a:ea typeface="PT Sans"/>
              </a:rPr>
              <a:t>Congresso Nazionale SICOB Sorrento 29-31 Ottobre 2025</a:t>
            </a: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CasellaDiTesto 16"/>
          <p:cNvSpPr/>
          <p:nvPr/>
        </p:nvSpPr>
        <p:spPr>
          <a:xfrm>
            <a:off x="4948560" y="7638840"/>
            <a:ext cx="96814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87599F"/>
                </a:solidFill>
                <a:latin typeface="PT Sans"/>
              </a:rPr>
              <a:t>Ghiassi S et Al. ASMBS position statement on the relationship between obesity and cancer, and the role of bariatric surgery: risk, timing of treatment, effects on disease biology, and qualification for surgery. Surg Obes Relat Dis. 2020</a:t>
            </a: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208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3F3FF">
              <a:alpha val="8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Text 1"/>
          <p:cNvSpPr/>
          <p:nvPr/>
        </p:nvSpPr>
        <p:spPr>
          <a:xfrm>
            <a:off x="837720" y="1336680"/>
            <a:ext cx="941508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5499"/>
              </a:lnSpc>
              <a:tabLst>
                <a:tab pos="0" algn="l"/>
              </a:tabLst>
            </a:pPr>
            <a:r>
              <a:rPr lang="en-US" sz="4400" b="0" strike="noStrike" spc="-1">
                <a:solidFill>
                  <a:srgbClr val="87599F"/>
                </a:solidFill>
                <a:latin typeface="Nunito Semi Bold"/>
                <a:ea typeface="Nunito Semi Bold"/>
              </a:rPr>
              <a:t>Post-Bariatric Surgery Cancer Considerations</a:t>
            </a: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Text 2"/>
          <p:cNvSpPr/>
          <p:nvPr/>
        </p:nvSpPr>
        <p:spPr>
          <a:xfrm>
            <a:off x="837720" y="3249000"/>
            <a:ext cx="297684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FF0000"/>
                </a:solidFill>
                <a:latin typeface="PT Sans"/>
                <a:ea typeface="Nunito Semi Bold"/>
              </a:rPr>
              <a:t>Anatomical Challenges</a:t>
            </a:r>
            <a:endParaRPr lang="it-IT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Text 3"/>
          <p:cNvSpPr/>
          <p:nvPr/>
        </p:nvSpPr>
        <p:spPr>
          <a:xfrm>
            <a:off x="837720" y="3840480"/>
            <a:ext cx="61851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marL="343080" indent="-343080" defTabSz="914400">
              <a:lnSpc>
                <a:spcPts val="2999"/>
              </a:lnSpc>
              <a:buClr>
                <a:srgbClr val="00002E"/>
              </a:buClr>
              <a:buFont typeface="Symbol" charset="2"/>
              <a:buChar char=""/>
            </a:pPr>
            <a:r>
              <a:rPr lang="en-US" sz="2000" b="0" strike="noStrike" spc="-1">
                <a:solidFill>
                  <a:srgbClr val="00002E"/>
                </a:solidFill>
                <a:latin typeface="PT Sans"/>
                <a:ea typeface="PT Sans"/>
              </a:rPr>
              <a:t>Limited reconstructive options after sleeve gastrectomy</a:t>
            </a:r>
            <a:endParaRPr lang="it-IT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Text 4"/>
          <p:cNvSpPr/>
          <p:nvPr/>
        </p:nvSpPr>
        <p:spPr>
          <a:xfrm>
            <a:off x="837720" y="4307040"/>
            <a:ext cx="61851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marL="343080" indent="-343080" defTabSz="914400">
              <a:lnSpc>
                <a:spcPts val="2999"/>
              </a:lnSpc>
              <a:buClr>
                <a:srgbClr val="00002E"/>
              </a:buClr>
              <a:buFont typeface="Symbol" charset="2"/>
              <a:buChar char=""/>
            </a:pPr>
            <a:r>
              <a:rPr lang="en-US" sz="2000" b="0" strike="noStrike" spc="-1">
                <a:solidFill>
                  <a:srgbClr val="00002E"/>
                </a:solidFill>
                <a:latin typeface="PT Sans"/>
                <a:ea typeface="PT Sans"/>
              </a:rPr>
              <a:t>Complex esophagectomy requiring jejunal interposition</a:t>
            </a:r>
            <a:endParaRPr lang="it-IT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Text 5"/>
          <p:cNvSpPr/>
          <p:nvPr/>
        </p:nvSpPr>
        <p:spPr>
          <a:xfrm>
            <a:off x="837720" y="4773960"/>
            <a:ext cx="61851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marL="343080" indent="-343080" defTabSz="914400">
              <a:lnSpc>
                <a:spcPts val="2999"/>
              </a:lnSpc>
              <a:buClr>
                <a:srgbClr val="00002E"/>
              </a:buClr>
              <a:buFont typeface="Symbol" charset="2"/>
              <a:buChar char=""/>
            </a:pPr>
            <a:r>
              <a:rPr lang="en-US" sz="2000" b="0" strike="noStrike" spc="-1">
                <a:solidFill>
                  <a:srgbClr val="00002E"/>
                </a:solidFill>
                <a:latin typeface="PT Sans"/>
                <a:ea typeface="PT Sans"/>
              </a:rPr>
              <a:t>Modified Whipple procedures need specialized expertise</a:t>
            </a:r>
            <a:endParaRPr lang="it-IT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Text 6"/>
          <p:cNvSpPr/>
          <p:nvPr/>
        </p:nvSpPr>
        <p:spPr>
          <a:xfrm>
            <a:off x="837720" y="5240520"/>
            <a:ext cx="61851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marL="343080" indent="-343080" defTabSz="914400">
              <a:lnSpc>
                <a:spcPts val="2999"/>
              </a:lnSpc>
              <a:buClr>
                <a:srgbClr val="00002E"/>
              </a:buClr>
              <a:buFont typeface="Symbol" charset="2"/>
              <a:buChar char=""/>
            </a:pPr>
            <a:r>
              <a:rPr lang="en-US" sz="2000" b="0" strike="noStrike" spc="-1">
                <a:solidFill>
                  <a:srgbClr val="00002E"/>
                </a:solidFill>
                <a:latin typeface="PT Sans"/>
                <a:ea typeface="PT Sans"/>
              </a:rPr>
              <a:t>Close bariatric-oncology surgeon collaboration essential</a:t>
            </a:r>
            <a:endParaRPr lang="it-IT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Text 7"/>
          <p:cNvSpPr/>
          <p:nvPr/>
        </p:nvSpPr>
        <p:spPr>
          <a:xfrm>
            <a:off x="8096760" y="3249000"/>
            <a:ext cx="2982600" cy="3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1454A4"/>
                </a:solidFill>
                <a:latin typeface="PT Sans"/>
                <a:ea typeface="Nunito Semi Bold"/>
              </a:rPr>
              <a:t>Pharmacokinetic Issues</a:t>
            </a:r>
            <a:endParaRPr lang="it-IT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Text 8"/>
          <p:cNvSpPr/>
          <p:nvPr/>
        </p:nvSpPr>
        <p:spPr>
          <a:xfrm>
            <a:off x="8096760" y="3840480"/>
            <a:ext cx="61851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marL="343080" indent="-343080" defTabSz="914400">
              <a:lnSpc>
                <a:spcPts val="2999"/>
              </a:lnSpc>
              <a:buClr>
                <a:srgbClr val="00002E"/>
              </a:buClr>
              <a:buFont typeface="Symbol" charset="2"/>
              <a:buChar char=""/>
            </a:pPr>
            <a:r>
              <a:rPr lang="en-US" sz="2000" b="0" strike="noStrike" spc="-1">
                <a:solidFill>
                  <a:srgbClr val="00002E"/>
                </a:solidFill>
                <a:latin typeface="PT Sans"/>
                <a:ea typeface="PT Sans"/>
              </a:rPr>
              <a:t>Altered drug absorption after bypass procedures</a:t>
            </a:r>
            <a:endParaRPr lang="it-IT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Text 9"/>
          <p:cNvSpPr/>
          <p:nvPr/>
        </p:nvSpPr>
        <p:spPr>
          <a:xfrm>
            <a:off x="8096760" y="4307040"/>
            <a:ext cx="61851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marL="343080" indent="-343080" defTabSz="914400">
              <a:lnSpc>
                <a:spcPts val="2999"/>
              </a:lnSpc>
              <a:buClr>
                <a:srgbClr val="00002E"/>
              </a:buClr>
              <a:buFont typeface="Symbol" charset="2"/>
              <a:buChar char=""/>
            </a:pPr>
            <a:r>
              <a:rPr lang="en-US" sz="2000" b="0" strike="noStrike" spc="-1">
                <a:solidFill>
                  <a:srgbClr val="00002E"/>
                </a:solidFill>
                <a:latin typeface="PT Sans"/>
                <a:ea typeface="PT Sans"/>
              </a:rPr>
              <a:t>Tamoxifen malabsorption reported after RYGB</a:t>
            </a:r>
            <a:endParaRPr lang="it-IT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Text 10"/>
          <p:cNvSpPr/>
          <p:nvPr/>
        </p:nvSpPr>
        <p:spPr>
          <a:xfrm>
            <a:off x="8096760" y="4773960"/>
            <a:ext cx="61851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marL="343080" indent="-343080" defTabSz="914400">
              <a:lnSpc>
                <a:spcPts val="2999"/>
              </a:lnSpc>
              <a:buClr>
                <a:srgbClr val="00002E"/>
              </a:buClr>
              <a:buFont typeface="Symbol" charset="2"/>
              <a:buChar char=""/>
            </a:pPr>
            <a:r>
              <a:rPr lang="en-US" sz="2000" b="0" strike="noStrike" spc="-1">
                <a:solidFill>
                  <a:srgbClr val="00002E"/>
                </a:solidFill>
                <a:latin typeface="PT Sans"/>
                <a:ea typeface="PT Sans"/>
              </a:rPr>
              <a:t>May require parenteral anticancer therapies</a:t>
            </a:r>
            <a:endParaRPr lang="it-IT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Text 11"/>
          <p:cNvSpPr/>
          <p:nvPr/>
        </p:nvSpPr>
        <p:spPr>
          <a:xfrm>
            <a:off x="8096760" y="5240520"/>
            <a:ext cx="6185160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marL="343080" indent="-343080" defTabSz="914400">
              <a:lnSpc>
                <a:spcPts val="2999"/>
              </a:lnSpc>
              <a:buClr>
                <a:srgbClr val="00002E"/>
              </a:buClr>
              <a:buFont typeface="Symbol" charset="2"/>
              <a:buChar char=""/>
            </a:pPr>
            <a:r>
              <a:rPr lang="en-US" sz="2000" b="0" strike="noStrike" spc="-1">
                <a:solidFill>
                  <a:srgbClr val="00002E"/>
                </a:solidFill>
                <a:latin typeface="PT Sans"/>
                <a:ea typeface="PT Sans"/>
              </a:rPr>
              <a:t>Serum drug level monitoring recommended</a:t>
            </a:r>
            <a:endParaRPr lang="it-IT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Text 2"/>
          <p:cNvSpPr/>
          <p:nvPr/>
        </p:nvSpPr>
        <p:spPr>
          <a:xfrm>
            <a:off x="8316000" y="171720"/>
            <a:ext cx="7468200" cy="30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1500" b="1" strike="noStrike" spc="-1">
                <a:solidFill>
                  <a:srgbClr val="046EAE"/>
                </a:solidFill>
                <a:latin typeface="PT Sans"/>
                <a:ea typeface="PT Sans"/>
              </a:rPr>
              <a:t>Congresso Nazionale SICOB Sorrento 29-31 Ottobre 2025</a:t>
            </a: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242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3F3FF">
              <a:alpha val="8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Text 1"/>
          <p:cNvSpPr/>
          <p:nvPr/>
        </p:nvSpPr>
        <p:spPr>
          <a:xfrm>
            <a:off x="837000" y="659160"/>
            <a:ext cx="7578720" cy="70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5499"/>
              </a:lnSpc>
              <a:tabLst>
                <a:tab pos="0" algn="l"/>
              </a:tabLst>
            </a:pPr>
            <a:r>
              <a:rPr lang="en-US" sz="4400" b="0" strike="noStrike" spc="-1">
                <a:solidFill>
                  <a:srgbClr val="87599F"/>
                </a:solidFill>
                <a:latin typeface="Nunito Semi Bold"/>
                <a:ea typeface="Nunito Semi Bold"/>
              </a:rPr>
              <a:t>Patient </a:t>
            </a:r>
            <a:r>
              <a:rPr lang="en-US" sz="4400" b="0" strike="noStrike" spc="-1">
                <a:solidFill>
                  <a:srgbClr val="F70A8D"/>
                </a:solidFill>
                <a:latin typeface="Nunito Semi Bold"/>
                <a:ea typeface="Nunito Semi Bold"/>
              </a:rPr>
              <a:t>Counseling</a:t>
            </a:r>
            <a:r>
              <a:rPr lang="en-US" sz="4400" b="0" strike="noStrike" spc="-1">
                <a:solidFill>
                  <a:srgbClr val="87599F"/>
                </a:solidFill>
                <a:latin typeface="Nunito Semi Bold"/>
                <a:ea typeface="Nunito Semi Bold"/>
              </a:rPr>
              <a:t> Essentials</a:t>
            </a: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Shape 2"/>
          <p:cNvSpPr/>
          <p:nvPr/>
        </p:nvSpPr>
        <p:spPr>
          <a:xfrm>
            <a:off x="837000" y="1721160"/>
            <a:ext cx="537840" cy="537840"/>
          </a:xfrm>
          <a:prstGeom prst="roundRect">
            <a:avLst>
              <a:gd name="adj" fmla="val 66675"/>
            </a:avLst>
          </a:prstGeom>
          <a:solidFill>
            <a:srgbClr val="F3F3FF"/>
          </a:solidFill>
          <a:ln w="22860">
            <a:solidFill>
              <a:srgbClr val="2D4DF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Text 3"/>
          <p:cNvSpPr/>
          <p:nvPr/>
        </p:nvSpPr>
        <p:spPr>
          <a:xfrm>
            <a:off x="1614240" y="1803240"/>
            <a:ext cx="2861280" cy="35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2E"/>
                </a:solidFill>
                <a:latin typeface="Nunito Semi Bold"/>
                <a:ea typeface="Nunito Semi Bold"/>
              </a:rPr>
              <a:t>Cancer Risk Reduction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Text 4"/>
          <p:cNvSpPr/>
          <p:nvPr/>
        </p:nvSpPr>
        <p:spPr>
          <a:xfrm>
            <a:off x="1614240" y="2298240"/>
            <a:ext cx="12178800" cy="38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Explain how bariatric surgery reduces future cancer risk and mortality, particularly in women.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Shape 5"/>
          <p:cNvSpPr/>
          <p:nvPr/>
        </p:nvSpPr>
        <p:spPr>
          <a:xfrm>
            <a:off x="837000" y="3159360"/>
            <a:ext cx="537840" cy="537840"/>
          </a:xfrm>
          <a:prstGeom prst="roundRect">
            <a:avLst>
              <a:gd name="adj" fmla="val 66675"/>
            </a:avLst>
          </a:prstGeom>
          <a:solidFill>
            <a:srgbClr val="F3F3FF"/>
          </a:solidFill>
          <a:ln w="22860">
            <a:solidFill>
              <a:srgbClr val="018CE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Text 6"/>
          <p:cNvSpPr/>
          <p:nvPr/>
        </p:nvSpPr>
        <p:spPr>
          <a:xfrm>
            <a:off x="1614240" y="3241440"/>
            <a:ext cx="2813040" cy="35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2E"/>
                </a:solidFill>
                <a:latin typeface="Nunito Semi Bold"/>
                <a:ea typeface="Nunito Semi Bold"/>
              </a:rPr>
              <a:t>Screening Importance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Text 7"/>
          <p:cNvSpPr/>
          <p:nvPr/>
        </p:nvSpPr>
        <p:spPr>
          <a:xfrm>
            <a:off x="1614240" y="3736440"/>
            <a:ext cx="12178800" cy="38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Emphasize continued cancer screening despite weight loss surgery. Obesity increases screening challenges.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Shape 8"/>
          <p:cNvSpPr/>
          <p:nvPr/>
        </p:nvSpPr>
        <p:spPr>
          <a:xfrm>
            <a:off x="837000" y="4597200"/>
            <a:ext cx="537840" cy="537840"/>
          </a:xfrm>
          <a:prstGeom prst="roundRect">
            <a:avLst>
              <a:gd name="adj" fmla="val 66675"/>
            </a:avLst>
          </a:prstGeom>
          <a:solidFill>
            <a:srgbClr val="F3F3FF"/>
          </a:solidFill>
          <a:ln w="22860">
            <a:solidFill>
              <a:srgbClr val="DA33B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 9"/>
          <p:cNvSpPr/>
          <p:nvPr/>
        </p:nvSpPr>
        <p:spPr>
          <a:xfrm>
            <a:off x="1614240" y="4679640"/>
            <a:ext cx="2813040" cy="35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2E"/>
                </a:solidFill>
                <a:latin typeface="Nunito Semi Bold"/>
                <a:ea typeface="Nunito Semi Bold"/>
              </a:rPr>
              <a:t>Treatment Timing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Text 10"/>
          <p:cNvSpPr/>
          <p:nvPr/>
        </p:nvSpPr>
        <p:spPr>
          <a:xfrm>
            <a:off x="1614240" y="5174640"/>
            <a:ext cx="12178800" cy="38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Discuss individual risk-benefit analysis for timing bariatric surgery relative to cancer treatment.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Shape 11"/>
          <p:cNvSpPr/>
          <p:nvPr/>
        </p:nvSpPr>
        <p:spPr>
          <a:xfrm>
            <a:off x="837000" y="6035400"/>
            <a:ext cx="537840" cy="537840"/>
          </a:xfrm>
          <a:prstGeom prst="roundRect">
            <a:avLst>
              <a:gd name="adj" fmla="val 66675"/>
            </a:avLst>
          </a:prstGeom>
          <a:solidFill>
            <a:srgbClr val="F3F3FF"/>
          </a:solidFill>
          <a:ln w="22860">
            <a:solidFill>
              <a:srgbClr val="2D4DF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Text 12"/>
          <p:cNvSpPr/>
          <p:nvPr/>
        </p:nvSpPr>
        <p:spPr>
          <a:xfrm>
            <a:off x="1614240" y="6117840"/>
            <a:ext cx="2813040" cy="35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75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2E"/>
                </a:solidFill>
                <a:latin typeface="Nunito Semi Bold"/>
                <a:ea typeface="Nunito Semi Bold"/>
              </a:rPr>
              <a:t>Informed Consent</a:t>
            </a:r>
            <a:endParaRPr lang="it-IT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Text 13"/>
          <p:cNvSpPr/>
          <p:nvPr/>
        </p:nvSpPr>
        <p:spPr>
          <a:xfrm>
            <a:off x="1614240" y="6612840"/>
            <a:ext cx="12178800" cy="38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914400">
              <a:lnSpc>
                <a:spcPts val="2999"/>
              </a:lnSpc>
              <a:tabLst>
                <a:tab pos="0" algn="l"/>
              </a:tabLst>
            </a:pPr>
            <a:r>
              <a:rPr lang="en-US" sz="1850" b="0" strike="noStrike" spc="-1">
                <a:solidFill>
                  <a:srgbClr val="00002E"/>
                </a:solidFill>
                <a:latin typeface="PT Sans"/>
                <a:ea typeface="PT Sans"/>
              </a:rPr>
              <a:t>Document patient understanding of cancer risks, cancer treatment refusal (if applicable), and treatment sequencing decisions.</a:t>
            </a:r>
            <a:endParaRPr lang="it-IT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Text 2"/>
          <p:cNvSpPr/>
          <p:nvPr/>
        </p:nvSpPr>
        <p:spPr>
          <a:xfrm>
            <a:off x="8316000" y="171720"/>
            <a:ext cx="7468200" cy="30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1500" b="1" strike="noStrike" spc="-1">
                <a:solidFill>
                  <a:srgbClr val="046EAE"/>
                </a:solidFill>
                <a:latin typeface="PT Sans"/>
                <a:ea typeface="PT Sans"/>
              </a:rPr>
              <a:t>Congresso Nazionale SICOB Sorrento 29-31 Ottobre 2025</a:t>
            </a: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</TotalTime>
  <Words>905</Words>
  <Application>Microsoft Office PowerPoint</Application>
  <PresentationFormat>Personalizzato</PresentationFormat>
  <Paragraphs>102</Paragraphs>
  <Slides>11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8</vt:i4>
      </vt:variant>
      <vt:variant>
        <vt:lpstr>Titoli diapositive</vt:lpstr>
      </vt:variant>
      <vt:variant>
        <vt:i4>11</vt:i4>
      </vt:variant>
    </vt:vector>
  </HeadingPairs>
  <TitlesOfParts>
    <vt:vector size="26" baseType="lpstr">
      <vt:lpstr>Arial</vt:lpstr>
      <vt:lpstr>Calibri</vt:lpstr>
      <vt:lpstr>Nunito Semi Bold</vt:lpstr>
      <vt:lpstr>PT Sans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Damiano Pennisi</dc:creator>
  <dc:description/>
  <cp:lastModifiedBy>CEUDEK PATRIZIA [TFAS0100182]</cp:lastModifiedBy>
  <cp:revision>40</cp:revision>
  <cp:lastPrinted>2025-10-28T17:24:52Z</cp:lastPrinted>
  <dcterms:created xsi:type="dcterms:W3CDTF">2025-09-30T13:19:30Z</dcterms:created>
  <dcterms:modified xsi:type="dcterms:W3CDTF">2025-10-28T17:29:38Z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15</vt:i4>
  </property>
  <property fmtid="{D5CDD505-2E9C-101B-9397-08002B2CF9AE}" pid="3" name="PresentationFormat">
    <vt:lpwstr>Personalizzato</vt:lpwstr>
  </property>
  <property fmtid="{D5CDD505-2E9C-101B-9397-08002B2CF9AE}" pid="4" name="Slides">
    <vt:i4>15</vt:i4>
  </property>
</Properties>
</file>